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304" r:id="rId3"/>
    <p:sldId id="303" r:id="rId4"/>
    <p:sldId id="309" r:id="rId5"/>
    <p:sldId id="305" r:id="rId6"/>
    <p:sldId id="296" r:id="rId7"/>
    <p:sldId id="306" r:id="rId8"/>
    <p:sldId id="274" r:id="rId9"/>
    <p:sldId id="270" r:id="rId10"/>
    <p:sldId id="260" r:id="rId11"/>
    <p:sldId id="277" r:id="rId12"/>
    <p:sldId id="261" r:id="rId13"/>
    <p:sldId id="308" r:id="rId14"/>
    <p:sldId id="311" r:id="rId15"/>
    <p:sldId id="310" r:id="rId16"/>
    <p:sldId id="280" r:id="rId17"/>
  </p:sldIdLst>
  <p:sldSz cx="9144000" cy="5143500" type="screen16x9"/>
  <p:notesSz cx="6797675" cy="9928225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5112508" initials="S5112508" lastIdx="0" clrIdx="0">
    <p:extLst>
      <p:ext uri="{19B8F6BF-5375-455C-9EA6-DF929625EA0E}">
        <p15:presenceInfo xmlns:p15="http://schemas.microsoft.com/office/powerpoint/2012/main" userId="S5112508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4943" autoAdjust="0"/>
  </p:normalViewPr>
  <p:slideViewPr>
    <p:cSldViewPr>
      <p:cViewPr varScale="1">
        <p:scale>
          <a:sx n="99" d="100"/>
          <a:sy n="99" d="100"/>
        </p:scale>
        <p:origin x="194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972" y="-102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57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483" y="0"/>
            <a:ext cx="2946575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32BB44D-141F-4D55-B683-B4B7B7FE961A}" type="datetimeFigureOut">
              <a:rPr lang="en-AU"/>
              <a:pPr>
                <a:defRPr/>
              </a:pPr>
              <a:t>14/11/2022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606" y="4715630"/>
            <a:ext cx="5438464" cy="44679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A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672"/>
            <a:ext cx="2946576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483" y="9429672"/>
            <a:ext cx="2946575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2EB7850-AEA7-48A9-8A40-A3C9D995F39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34729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61988" y="355600"/>
            <a:ext cx="5245100" cy="29511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169902" y="3955097"/>
            <a:ext cx="6407710" cy="630814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dirty="0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B0E9702-A9DF-4FE9-8373-F42A6F28B97E}" type="slidenum">
              <a:rPr lang="en-AU" smtClean="0"/>
              <a:pPr/>
              <a:t>1</a:t>
            </a:fld>
            <a:endParaRPr lang="en-A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8950" y="744538"/>
            <a:ext cx="5703888" cy="3209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A34D1C-EC3E-476F-B700-7EF71333FDA7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022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512763" y="355600"/>
            <a:ext cx="5884862" cy="33115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45955" y="4027859"/>
            <a:ext cx="6551721" cy="525705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endParaRPr lang="en-AU" dirty="0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D320898-E7EE-4C6B-B039-1588CD1B9AAE}" type="slidenum">
              <a:rPr lang="en-AU" smtClean="0"/>
              <a:pPr/>
              <a:t>3</a:t>
            </a:fld>
            <a:endParaRPr lang="en-A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02493" y="4715631"/>
            <a:ext cx="6192688" cy="4569653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E91E18-2626-4534-B084-0886C517EB29}" type="slidenum">
              <a:rPr lang="en-AU" smtClean="0"/>
              <a:pPr>
                <a:defRPr/>
              </a:pPr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40402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430213" y="203200"/>
            <a:ext cx="5899150" cy="3319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AU" dirty="0" smtClean="0"/>
          </a:p>
          <a:p>
            <a:pPr eaLnBrk="1" hangingPunct="1"/>
            <a:endParaRPr lang="en-AU" dirty="0" smtClean="0"/>
          </a:p>
          <a:p>
            <a:pPr eaLnBrk="1" hangingPunct="1"/>
            <a:endParaRPr lang="en-AU" dirty="0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039139-AF08-4457-B585-479DE8EB99B5}" type="slidenum">
              <a:rPr lang="en-AU" smtClean="0"/>
              <a:pPr/>
              <a:t>6</a:t>
            </a:fld>
            <a:endParaRPr lang="en-A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19113" y="744538"/>
            <a:ext cx="5703887" cy="3209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EB7850-AEA7-48A9-8A40-A3C9D995F39F}" type="slidenum">
              <a:rPr lang="en-AU" smtClean="0"/>
              <a:pPr>
                <a:defRPr/>
              </a:pPr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2728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592138" y="744538"/>
            <a:ext cx="5703887" cy="32099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dirty="0" smtClean="0"/>
              <a:t>2020</a:t>
            </a:r>
            <a:r>
              <a:rPr lang="en-AU" baseline="0" dirty="0" smtClean="0"/>
              <a:t> V 2019 – Public Order fell by 10% (COVID)</a:t>
            </a:r>
          </a:p>
          <a:p>
            <a:pPr eaLnBrk="1" hangingPunct="1">
              <a:defRPr/>
            </a:pPr>
            <a:endParaRPr lang="en-AU" dirty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9875B0B-D645-4F7A-A1E5-321FC878E478}" type="slidenum">
              <a:rPr lang="en-AU" smtClean="0"/>
              <a:pPr/>
              <a:t>8</a:t>
            </a:fld>
            <a:endParaRPr lang="en-A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1913" y="393700"/>
            <a:ext cx="6673850" cy="375443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dirty="0" smtClean="0"/>
              <a:t>Galway County – </a:t>
            </a:r>
          </a:p>
          <a:p>
            <a:pPr eaLnBrk="1" hangingPunct="1"/>
            <a:r>
              <a:rPr lang="en-AU" dirty="0" smtClean="0"/>
              <a:t>Drug Seized - €1,449,656</a:t>
            </a:r>
          </a:p>
          <a:p>
            <a:pPr eaLnBrk="1" hangingPunct="1"/>
            <a:r>
              <a:rPr lang="en-AU" dirty="0" smtClean="0"/>
              <a:t>Cannabis €1,236, 573 </a:t>
            </a:r>
          </a:p>
          <a:p>
            <a:pPr eaLnBrk="1" hangingPunct="1"/>
            <a:r>
              <a:rPr lang="en-AU" dirty="0" smtClean="0"/>
              <a:t>Cocaine €140,571</a:t>
            </a:r>
          </a:p>
          <a:p>
            <a:pPr eaLnBrk="1" hangingPunct="1"/>
            <a:r>
              <a:rPr lang="en-AU" dirty="0" err="1" smtClean="0"/>
              <a:t>Ecstacy</a:t>
            </a:r>
            <a:r>
              <a:rPr lang="en-AU" dirty="0" smtClean="0"/>
              <a:t> €120</a:t>
            </a:r>
          </a:p>
          <a:p>
            <a:pPr eaLnBrk="1" hangingPunct="1"/>
            <a:r>
              <a:rPr lang="en-AU" dirty="0" smtClean="0"/>
              <a:t>Heroin €70,000</a:t>
            </a:r>
          </a:p>
          <a:p>
            <a:pPr eaLnBrk="1" hangingPunct="1"/>
            <a:r>
              <a:rPr lang="en-AU" dirty="0" smtClean="0"/>
              <a:t>Other €2,392</a:t>
            </a:r>
          </a:p>
          <a:p>
            <a:pPr eaLnBrk="1" hangingPunct="1"/>
            <a:endParaRPr lang="en-AU" dirty="0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CCC33C-8D17-412F-AD9B-B68A46372704}" type="slidenum">
              <a:rPr lang="en-AU" smtClean="0"/>
              <a:pPr/>
              <a:t>9</a:t>
            </a:fld>
            <a:endParaRPr lang="en-A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88950" y="744538"/>
            <a:ext cx="5834063" cy="32829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dirty="0" smtClean="0"/>
              <a:t>Total 2022 = 204</a:t>
            </a:r>
          </a:p>
          <a:p>
            <a:pPr eaLnBrk="1" hangingPunct="1"/>
            <a:r>
              <a:rPr lang="en-AU" dirty="0" smtClean="0"/>
              <a:t>Total 2021 = 302</a:t>
            </a:r>
          </a:p>
          <a:p>
            <a:pPr eaLnBrk="1" hangingPunct="1"/>
            <a:r>
              <a:rPr lang="en-AU" dirty="0" smtClean="0"/>
              <a:t>Year on Year Change -32%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60375" y="282575"/>
            <a:ext cx="5889625" cy="33131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 bwMode="auto">
          <a:xfrm>
            <a:off x="682842" y="4675937"/>
            <a:ext cx="5438464" cy="4467939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IE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Intoxicated Driving </a:t>
            </a:r>
            <a:r>
              <a:rPr lang="en-IE" dirty="0" smtClean="0"/>
              <a:t> </a:t>
            </a:r>
            <a:r>
              <a:rPr lang="en-IE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</a:t>
            </a:r>
            <a:r>
              <a:rPr lang="en-IE" dirty="0" smtClean="0"/>
              <a:t> </a:t>
            </a:r>
            <a:r>
              <a:rPr lang="en-IE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222</a:t>
            </a:r>
            <a:r>
              <a:rPr lang="en-IE" dirty="0" smtClean="0"/>
              <a:t> </a:t>
            </a:r>
            <a:r>
              <a:rPr lang="en-IE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183</a:t>
            </a:r>
            <a:r>
              <a:rPr lang="en-IE" dirty="0" smtClean="0"/>
              <a:t> </a:t>
            </a:r>
            <a:r>
              <a:rPr lang="en-IE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214</a:t>
            </a:r>
            <a:r>
              <a:rPr lang="en-IE" b="1" dirty="0" smtClean="0"/>
              <a:t> </a:t>
            </a:r>
            <a:r>
              <a:rPr lang="en-IE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7%</a:t>
            </a:r>
            <a:r>
              <a:rPr lang="en-IE" b="1" dirty="0" smtClean="0"/>
              <a:t> </a:t>
            </a:r>
            <a:r>
              <a:rPr lang="en-IE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17%</a:t>
            </a:r>
            <a:r>
              <a:rPr lang="en-IE" dirty="0" smtClean="0"/>
              <a:t>  </a:t>
            </a:r>
          </a:p>
          <a:p>
            <a:pPr>
              <a:defRPr/>
            </a:pPr>
            <a:r>
              <a:rPr lang="en-IE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 Checkpoints </a:t>
            </a:r>
            <a:r>
              <a:rPr lang="en-IE" dirty="0" smtClean="0"/>
              <a:t> </a:t>
            </a:r>
            <a:r>
              <a:rPr lang="en-IE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2917</a:t>
            </a:r>
            <a:r>
              <a:rPr lang="en-IE" dirty="0" smtClean="0"/>
              <a:t> </a:t>
            </a:r>
            <a:r>
              <a:rPr lang="en-IE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802</a:t>
            </a:r>
            <a:r>
              <a:rPr lang="en-IE" dirty="0" smtClean="0"/>
              <a:t> </a:t>
            </a:r>
            <a:r>
              <a:rPr lang="en-IE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703</a:t>
            </a:r>
            <a:r>
              <a:rPr lang="en-IE" dirty="0" smtClean="0"/>
              <a:t> </a:t>
            </a:r>
            <a:r>
              <a:rPr lang="en-IE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1632</a:t>
            </a:r>
            <a:r>
              <a:rPr lang="en-IE" dirty="0" smtClean="0"/>
              <a:t> </a:t>
            </a:r>
            <a:r>
              <a:rPr lang="en-IE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-44%</a:t>
            </a:r>
            <a:r>
              <a:rPr lang="en-IE" dirty="0" smtClean="0"/>
              <a:t> </a:t>
            </a:r>
            <a:r>
              <a:rPr lang="en-IE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132%</a:t>
            </a:r>
            <a:r>
              <a:rPr lang="en-IE" dirty="0" smtClean="0"/>
              <a:t>  (still</a:t>
            </a:r>
            <a:r>
              <a:rPr lang="en-IE" baseline="0" dirty="0" smtClean="0"/>
              <a:t> recovering)</a:t>
            </a:r>
            <a:endParaRPr lang="en-AU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538163" y="211138"/>
            <a:ext cx="5757862" cy="32400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 bwMode="auto">
          <a:xfrm>
            <a:off x="446510" y="3595742"/>
            <a:ext cx="5904655" cy="6116549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dirty="0" smtClean="0"/>
              <a:t>Driving Holding a Mobile Phone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501650" y="498475"/>
            <a:ext cx="5889625" cy="33131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5469" y="4388553"/>
            <a:ext cx="6553340" cy="5257053"/>
          </a:xfrm>
        </p:spPr>
        <p:txBody>
          <a:bodyPr>
            <a:normAutofit/>
          </a:bodyPr>
          <a:lstStyle/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endParaRPr lang="en-AU" dirty="0" smtClean="0"/>
          </a:p>
          <a:p>
            <a:pPr eaLnBrk="1" hangingPunct="1">
              <a:defRPr/>
            </a:pPr>
            <a:r>
              <a:rPr lang="en-AU" dirty="0" smtClean="0"/>
              <a:t>Typically all property</a:t>
            </a:r>
            <a:r>
              <a:rPr lang="en-AU" baseline="0" dirty="0" smtClean="0"/>
              <a:t> crime types are below 2019 levels except for Theft from Shop +32% 2019 V 2022</a:t>
            </a:r>
          </a:p>
          <a:p>
            <a:pPr eaLnBrk="1" hangingPunct="1">
              <a:defRPr/>
            </a:pPr>
            <a:endParaRPr lang="en-AU" dirty="0"/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F72127E-3753-4746-8A56-D7D8A9E0918A}" type="slidenum">
              <a:rPr lang="en-AU" smtClean="0"/>
              <a:pPr/>
              <a:t>13</a:t>
            </a:fld>
            <a:endParaRPr lang="en-AU" smtClean="0"/>
          </a:p>
        </p:txBody>
      </p:sp>
    </p:spTree>
    <p:extLst>
      <p:ext uri="{BB962C8B-B14F-4D97-AF65-F5344CB8AC3E}">
        <p14:creationId xmlns:p14="http://schemas.microsoft.com/office/powerpoint/2010/main" val="2583883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err="1" smtClean="0"/>
              <a:t>Callback</a:t>
            </a:r>
            <a:r>
              <a:rPr lang="en-IE" dirty="0" smtClean="0"/>
              <a:t> rate 85% for 2021, 82% for 2022 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EB7850-AEA7-48A9-8A40-A3C9D995F39F}" type="slidenum">
              <a:rPr lang="en-AU" smtClean="0"/>
              <a:pPr>
                <a:defRPr/>
              </a:pPr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4571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488950" y="744538"/>
            <a:ext cx="5834063" cy="32829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AU" dirty="0" smtClean="0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2701818-D49E-4A60-ABB1-BBC8E0F838EB}" type="slidenum">
              <a:rPr lang="en-AU" smtClean="0"/>
              <a:pPr/>
              <a:t>16</a:t>
            </a:fld>
            <a:endParaRPr lang="en-A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59"/>
            <a:ext cx="7543800" cy="1945481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429000"/>
            <a:ext cx="6461760" cy="8001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00D9D-A6C6-4CD1-81F5-9C3EB8C6481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E075E-F1E7-4937-9881-B94CB627BDC0}" type="datetime1">
              <a:rPr lang="en-AU" smtClean="0"/>
              <a:t>14/11/2022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AFCD6-EE5C-4B31-9260-71F8E756AEA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42C18-6AB6-4B63-84FD-52753298200C}" type="datetime1">
              <a:rPr lang="en-AU" smtClean="0"/>
              <a:t>14/11/2022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9" y="4114800"/>
            <a:ext cx="7659687" cy="8763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9" y="2889647"/>
            <a:ext cx="6135687" cy="122515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EA1B1-E899-4377-8DD7-3BF9C3A630B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DD0D6-DAA6-439E-8885-0F62EE1F5DD5}" type="datetime1">
              <a:rPr lang="en-AU" smtClean="0"/>
              <a:t>14/11/2022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2144"/>
            <a:ext cx="3657600" cy="34427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152144"/>
            <a:ext cx="3657600" cy="34427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0BBC8-28B5-4872-9F41-57C9BBC963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1C147-9023-455A-879D-6F28760167F4}" type="datetime1">
              <a:rPr lang="en-AU" smtClean="0"/>
              <a:t>14/11/2022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3657600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365760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151335"/>
            <a:ext cx="3657600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1631156"/>
            <a:ext cx="365760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EAD36-29CF-4021-8234-C28866DCD21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54343-9651-4E1F-8EDA-BEFDCC3EEE0E}" type="datetime1">
              <a:rPr lang="en-AU" smtClean="0"/>
              <a:t>14/11/2022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78CCB9-4FC3-4B13-B035-29AB8001607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77078-EE2F-4FB5-B7B4-825C3199B9AD}" type="datetime1">
              <a:rPr lang="en-AU" smtClean="0"/>
              <a:t>14/11/2022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A51BB-1BE8-4BAA-9DF9-E553F21C7B8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ED315-9D42-4725-804E-CDC30BB44FC4}" type="datetime1">
              <a:rPr lang="en-AU" smtClean="0"/>
              <a:t>14/11/2022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4121658"/>
            <a:ext cx="7772400" cy="44577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5" y="4572000"/>
            <a:ext cx="7772401" cy="4572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285750"/>
            <a:ext cx="7772400" cy="37071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FDAE7-0D7B-49CD-B434-4B145F8CE0C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6A0B-85B2-458E-908C-C5BD1E4ECED0}" type="datetime1">
              <a:rPr lang="en-AU" smtClean="0"/>
              <a:t>14/11/2022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121458"/>
            <a:ext cx="7772400" cy="445970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4572000"/>
            <a:ext cx="7772400" cy="45948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7B95B-218B-4177-BC3B-26855DDC12C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A9FB9-68FD-4789-9B6F-687EEAF23420}" type="datetime1">
              <a:rPr lang="en-AU" smtClean="0"/>
              <a:t>14/11/2022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A05D0-E915-4B9A-8026-35E3A504F52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9DDA3-260C-46F7-8942-28FB43D9FB2B}" type="datetime1">
              <a:rPr lang="en-AU" smtClean="0"/>
              <a:t>14/11/2022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1752600" cy="4388644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CEF9F-5836-4F4D-87E7-9A33724AC6D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D3D74-3418-4019-A0C1-FA727EC5669C}" type="datetime1">
              <a:rPr lang="en-AU" smtClean="0"/>
              <a:t>14/11/2022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7620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76200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4114800"/>
            <a:ext cx="685800" cy="514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4237038"/>
            <a:ext cx="549275" cy="296862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E94234E5-B65E-49B2-9C41-D0AF24B388C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883530" y="2990854"/>
            <a:ext cx="177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56539" y="1189041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6DF7AB2D-C0F2-4538-BE6D-325A7083DD16}" type="datetime1">
              <a:rPr lang="en-AU" smtClean="0"/>
              <a:t>14/11/2022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178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354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532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709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882" indent="-22858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31" indent="-228589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38" indent="-228589" algn="l" rtl="0" eaLnBrk="0" fontAlgn="base" hangingPunct="0">
        <a:spcBef>
          <a:spcPct val="20000"/>
        </a:spcBef>
        <a:spcAft>
          <a:spcPct val="0"/>
        </a:spcAft>
        <a:buClr>
          <a:srgbClr val="D2CB6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461" indent="-228589" algn="l" rtl="0" eaLnBrk="0" fontAlgn="base" hangingPunct="0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085" indent="-228589" algn="l" rtl="0" eaLnBrk="0" fontAlgn="base" hangingPunct="0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274" indent="-182870" algn="l" defTabSz="914354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144" indent="-182870" algn="l" defTabSz="914354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014" indent="-182870" algn="l" defTabSz="914354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5886" indent="-182870" algn="l" defTabSz="914354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4908" y="4012713"/>
            <a:ext cx="6461125" cy="521188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IE" sz="2400" b="1" dirty="0" err="1">
                <a:solidFill>
                  <a:schemeClr val="tx2"/>
                </a:solidFill>
              </a:rPr>
              <a:t>Seirbhís</a:t>
            </a:r>
            <a:r>
              <a:rPr lang="en-IE" sz="2400" b="1" dirty="0">
                <a:solidFill>
                  <a:schemeClr val="tx2"/>
                </a:solidFill>
              </a:rPr>
              <a:t> </a:t>
            </a:r>
            <a:r>
              <a:rPr lang="en-IE" sz="2400" b="1" dirty="0" err="1">
                <a:solidFill>
                  <a:schemeClr val="tx2"/>
                </a:solidFill>
              </a:rPr>
              <a:t>Anailíse</a:t>
            </a:r>
            <a:r>
              <a:rPr lang="en-IE" sz="2400" b="1" dirty="0">
                <a:solidFill>
                  <a:schemeClr val="tx2"/>
                </a:solidFill>
              </a:rPr>
              <a:t> an </a:t>
            </a:r>
            <a:r>
              <a:rPr lang="en-IE" sz="2400" b="1" dirty="0" err="1">
                <a:solidFill>
                  <a:schemeClr val="tx2"/>
                </a:solidFill>
              </a:rPr>
              <a:t>Gharda</a:t>
            </a:r>
            <a:r>
              <a:rPr lang="en-IE" sz="2400" b="1" dirty="0">
                <a:solidFill>
                  <a:schemeClr val="tx2"/>
                </a:solidFill>
              </a:rPr>
              <a:t> Síochána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endParaRPr lang="en-AU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E00D9D-A6C6-4CD1-81F5-9C3EB8C6481F}" type="slidenum">
              <a:rPr lang="en-AU" smtClean="0"/>
              <a:pPr>
                <a:defRPr/>
              </a:pPr>
              <a:t>1</a:t>
            </a:fld>
            <a:endParaRPr lang="en-AU"/>
          </a:p>
        </p:txBody>
      </p:sp>
      <p:pic>
        <p:nvPicPr>
          <p:cNvPr id="7" name="Picture 6" descr="C:\Users\s3015139\AppData\Local\Microsoft\Windows\INetCache\Content.Outlook\BNRZ2X4L\badg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812" y="412927"/>
            <a:ext cx="2437312" cy="230284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3567" y="2571750"/>
            <a:ext cx="7543800" cy="1149925"/>
          </a:xfrm>
        </p:spPr>
        <p:txBody>
          <a:bodyPr/>
          <a:lstStyle/>
          <a:p>
            <a:pPr algn="ctr"/>
            <a:r>
              <a:rPr lang="en-IE" sz="3400" dirty="0" err="1" smtClean="0"/>
              <a:t>Comhchoiste</a:t>
            </a:r>
            <a:r>
              <a:rPr lang="en-IE" sz="3400" dirty="0" smtClean="0"/>
              <a:t> </a:t>
            </a:r>
            <a:r>
              <a:rPr lang="en-IE" sz="3400" dirty="0" err="1" smtClean="0"/>
              <a:t>Póilíneachta</a:t>
            </a:r>
            <a:r>
              <a:rPr lang="en-IE" sz="3400" dirty="0" smtClean="0"/>
              <a:t> </a:t>
            </a:r>
            <a:br>
              <a:rPr lang="en-IE" sz="3400" dirty="0" smtClean="0"/>
            </a:br>
            <a:r>
              <a:rPr lang="en-IE" sz="3400" dirty="0" err="1" smtClean="0"/>
              <a:t>Chontae</a:t>
            </a:r>
            <a:r>
              <a:rPr lang="en-IE" sz="3400" dirty="0" smtClean="0"/>
              <a:t> </a:t>
            </a:r>
            <a:r>
              <a:rPr lang="en-IE" sz="3400" dirty="0" err="1" smtClean="0"/>
              <a:t>na</a:t>
            </a:r>
            <a:r>
              <a:rPr lang="en-IE" sz="3400" dirty="0" smtClean="0"/>
              <a:t> </a:t>
            </a:r>
            <a:r>
              <a:rPr lang="en-IE" sz="3400" dirty="0" err="1" smtClean="0"/>
              <a:t>Gaillimhe</a:t>
            </a:r>
            <a:endParaRPr lang="en-IE" sz="3400" dirty="0"/>
          </a:p>
        </p:txBody>
      </p:sp>
      <p:sp>
        <p:nvSpPr>
          <p:cNvPr id="10" name="Rectangle 9"/>
          <p:cNvSpPr/>
          <p:nvPr/>
        </p:nvSpPr>
        <p:spPr>
          <a:xfrm>
            <a:off x="3140469" y="4876586"/>
            <a:ext cx="26641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800" dirty="0">
                <a:solidFill>
                  <a:srgbClr val="0070C0"/>
                </a:solidFill>
              </a:rPr>
              <a:t>Ag </a:t>
            </a:r>
            <a:r>
              <a:rPr lang="en-IE" sz="800" dirty="0" err="1">
                <a:solidFill>
                  <a:srgbClr val="0070C0"/>
                </a:solidFill>
              </a:rPr>
              <a:t>Coinneáil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Daoine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Sábháilte</a:t>
            </a:r>
            <a:r>
              <a:rPr lang="en-IE" sz="800" dirty="0">
                <a:solidFill>
                  <a:srgbClr val="0070C0"/>
                </a:solidFill>
              </a:rPr>
              <a:t> - Keeping People Safe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0AFCD6-EE5C-4B31-9260-71F8E756AEA5}" type="slidenum">
              <a:rPr lang="en-AU" smtClean="0"/>
              <a:pPr>
                <a:defRPr/>
              </a:pPr>
              <a:t>2</a:t>
            </a:fld>
            <a:endParaRPr lang="en-AU"/>
          </a:p>
        </p:txBody>
      </p:sp>
      <p:pic>
        <p:nvPicPr>
          <p:cNvPr id="9" name="Picture 8" descr="C:\Users\s3015139\AppData\Local\Microsoft\Windows\INetCache\Content.Outlook\BNRZ2X4L\badg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75" y="1"/>
            <a:ext cx="755576" cy="67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3140469" y="4876586"/>
            <a:ext cx="26641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800" dirty="0">
                <a:solidFill>
                  <a:srgbClr val="0070C0"/>
                </a:solidFill>
              </a:rPr>
              <a:t>Ag </a:t>
            </a:r>
            <a:r>
              <a:rPr lang="en-IE" sz="800" dirty="0" err="1">
                <a:solidFill>
                  <a:srgbClr val="0070C0"/>
                </a:solidFill>
              </a:rPr>
              <a:t>Coinneáil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Daoine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Sábháilte</a:t>
            </a:r>
            <a:r>
              <a:rPr lang="en-IE" sz="800" dirty="0">
                <a:solidFill>
                  <a:srgbClr val="0070C0"/>
                </a:solidFill>
              </a:rPr>
              <a:t> - Keeping People Safe</a:t>
            </a:r>
          </a:p>
        </p:txBody>
      </p:sp>
      <p:sp>
        <p:nvSpPr>
          <p:cNvPr id="4" name="Rectangle 3"/>
          <p:cNvSpPr/>
          <p:nvPr/>
        </p:nvSpPr>
        <p:spPr>
          <a:xfrm>
            <a:off x="1763688" y="709213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buFont typeface="Wingdings" pitchFamily="2" charset="2"/>
              <a:buNone/>
            </a:pPr>
            <a:r>
              <a:rPr lang="en-GB" sz="2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Comhchoiste</a:t>
            </a:r>
            <a:r>
              <a:rPr lang="en-GB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GB" sz="2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Póilíneachta</a:t>
            </a:r>
            <a:r>
              <a:rPr lang="en-GB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GB" sz="2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Chontae</a:t>
            </a:r>
            <a:r>
              <a:rPr lang="en-GB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GB" sz="2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na</a:t>
            </a:r>
            <a:r>
              <a:rPr lang="en-GB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GB" sz="2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Gaillimhe</a:t>
            </a:r>
            <a:endParaRPr lang="en-GB" sz="2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marL="0" indent="0" algn="ctr">
              <a:buFont typeface="Wingdings" pitchFamily="2" charset="2"/>
              <a:buNone/>
            </a:pPr>
            <a:endParaRPr lang="en-GB" sz="2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en-GB" sz="2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Tuairisc</a:t>
            </a:r>
            <a:r>
              <a:rPr lang="en-GB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don </a:t>
            </a:r>
            <a:r>
              <a:rPr lang="en-GB" sz="2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Chruinniú</a:t>
            </a:r>
            <a:endParaRPr lang="en-GB" sz="2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marL="0" indent="0" algn="ctr">
              <a:buNone/>
            </a:pPr>
            <a:r>
              <a:rPr lang="en-GB" sz="2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ar</a:t>
            </a:r>
            <a:r>
              <a:rPr lang="en-GB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GB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an 14ú Samhain </a:t>
            </a:r>
            <a:r>
              <a:rPr lang="en-IE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GB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2022</a:t>
            </a:r>
            <a:endParaRPr lang="en-GB" sz="2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marL="0" indent="0" algn="ctr">
              <a:buFont typeface="Wingdings" pitchFamily="2" charset="2"/>
              <a:buNone/>
            </a:pPr>
            <a:endParaRPr lang="en-GB" sz="2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en-GB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An t-</a:t>
            </a:r>
            <a:r>
              <a:rPr lang="en-GB" sz="2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Árd</a:t>
            </a:r>
            <a:r>
              <a:rPr lang="en-GB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-</a:t>
            </a:r>
            <a:r>
              <a:rPr lang="en-GB" sz="2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Cheannfort</a:t>
            </a:r>
            <a:r>
              <a:rPr lang="en-GB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endParaRPr lang="en-GB" sz="2600" b="1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en-GB" sz="2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Gearóid</a:t>
            </a:r>
            <a:r>
              <a:rPr lang="en-GB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de </a:t>
            </a:r>
            <a:r>
              <a:rPr lang="en-GB" sz="2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Róiste</a:t>
            </a:r>
            <a:endParaRPr lang="en-GB" sz="2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en-GB" sz="2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Roinn</a:t>
            </a:r>
            <a:r>
              <a:rPr lang="en-GB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GB" sz="2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na</a:t>
            </a:r>
            <a:r>
              <a:rPr lang="en-GB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GB" sz="2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Gaillimhe</a:t>
            </a:r>
            <a:endParaRPr lang="en-GB" sz="2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3852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0AFCD6-EE5C-4B31-9260-71F8E756AEA5}" type="slidenum">
              <a:rPr lang="en-AU" smtClean="0"/>
              <a:pPr>
                <a:defRPr/>
              </a:pPr>
              <a:t>3</a:t>
            </a:fld>
            <a:endParaRPr lang="en-AU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030558"/>
            <a:ext cx="7620000" cy="3600451"/>
          </a:xfrm>
        </p:spPr>
        <p:txBody>
          <a:bodyPr/>
          <a:lstStyle/>
          <a:p>
            <a:r>
              <a:rPr lang="en-IE" dirty="0" smtClean="0"/>
              <a:t>Anti-Social Behaviour and Street Crime</a:t>
            </a:r>
          </a:p>
          <a:p>
            <a:pPr lvl="1"/>
            <a:r>
              <a:rPr lang="en-IE" dirty="0" smtClean="0"/>
              <a:t>Public Order / </a:t>
            </a:r>
            <a:r>
              <a:rPr lang="en-IE" dirty="0" err="1"/>
              <a:t>Coireanna</a:t>
            </a:r>
            <a:r>
              <a:rPr lang="en-IE" dirty="0"/>
              <a:t> </a:t>
            </a:r>
            <a:r>
              <a:rPr lang="en-IE" dirty="0" smtClean="0"/>
              <a:t>Ord </a:t>
            </a:r>
            <a:r>
              <a:rPr lang="en-IE" dirty="0" err="1" smtClean="0"/>
              <a:t>Poiblí</a:t>
            </a:r>
            <a:endParaRPr lang="en-IE" dirty="0"/>
          </a:p>
          <a:p>
            <a:r>
              <a:rPr lang="en-IE" dirty="0" smtClean="0"/>
              <a:t>Misuse of Drugs and related Crime</a:t>
            </a:r>
          </a:p>
          <a:p>
            <a:pPr lvl="1"/>
            <a:r>
              <a:rPr lang="en-IE" dirty="0" smtClean="0"/>
              <a:t>Possession of Drugs for Sale or Supply / </a:t>
            </a:r>
            <a:r>
              <a:rPr lang="en-IE" dirty="0"/>
              <a:t>Le </a:t>
            </a:r>
            <a:r>
              <a:rPr lang="en-IE" dirty="0" err="1"/>
              <a:t>díol</a:t>
            </a:r>
            <a:r>
              <a:rPr lang="en-IE" dirty="0"/>
              <a:t> </a:t>
            </a:r>
            <a:r>
              <a:rPr lang="en-IE" dirty="0" err="1"/>
              <a:t>nó</a:t>
            </a:r>
            <a:r>
              <a:rPr lang="en-IE" dirty="0"/>
              <a:t> </a:t>
            </a:r>
            <a:r>
              <a:rPr lang="en-IE" dirty="0" err="1"/>
              <a:t>soláthar</a:t>
            </a:r>
            <a:endParaRPr lang="en-IE" dirty="0" smtClean="0"/>
          </a:p>
          <a:p>
            <a:pPr lvl="1"/>
            <a:r>
              <a:rPr lang="en-IE" dirty="0" smtClean="0"/>
              <a:t>Simple Possession / </a:t>
            </a:r>
            <a:r>
              <a:rPr lang="en-IE" dirty="0" err="1"/>
              <a:t>Seilbh</a:t>
            </a:r>
            <a:r>
              <a:rPr lang="en-IE" dirty="0"/>
              <a:t> </a:t>
            </a:r>
            <a:r>
              <a:rPr lang="en-IE" dirty="0" err="1"/>
              <a:t>shimplí</a:t>
            </a:r>
            <a:endParaRPr lang="en-IE" dirty="0" smtClean="0"/>
          </a:p>
          <a:p>
            <a:r>
              <a:rPr lang="en-IE" dirty="0" smtClean="0"/>
              <a:t>Cyber Fraud Crime </a:t>
            </a:r>
          </a:p>
          <a:p>
            <a:pPr lvl="1"/>
            <a:r>
              <a:rPr lang="en-IE" sz="1800" dirty="0"/>
              <a:t>Fraud Type / </a:t>
            </a:r>
            <a:r>
              <a:rPr lang="en-IE" sz="1800" dirty="0" err="1"/>
              <a:t>Cineál</a:t>
            </a:r>
            <a:r>
              <a:rPr lang="en-IE" sz="1800" dirty="0"/>
              <a:t> </a:t>
            </a:r>
            <a:r>
              <a:rPr lang="en-IE" sz="1800" dirty="0" err="1"/>
              <a:t>Calaoise</a:t>
            </a:r>
            <a:endParaRPr lang="en-IE" sz="1800" dirty="0"/>
          </a:p>
          <a:p>
            <a:r>
              <a:rPr lang="en-IE" dirty="0" smtClean="0"/>
              <a:t>Education &amp; Awareness Programme for Schools </a:t>
            </a:r>
          </a:p>
          <a:p>
            <a:pPr lvl="1"/>
            <a:r>
              <a:rPr lang="en-IE" dirty="0" smtClean="0"/>
              <a:t>Roads Policing – Life Saving Offences</a:t>
            </a:r>
            <a:endParaRPr lang="en-IE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JPC Annual Work Plan 2022</a:t>
            </a:r>
            <a:endParaRPr lang="en-IE" dirty="0"/>
          </a:p>
        </p:txBody>
      </p:sp>
      <p:pic>
        <p:nvPicPr>
          <p:cNvPr id="8" name="Picture 7" descr="C:\Users\s3015139\AppData\Local\Microsoft\Windows\INetCache\Content.Outlook\BNRZ2X4L\badg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75" y="1"/>
            <a:ext cx="755576" cy="67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3140469" y="4876586"/>
            <a:ext cx="26641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800" dirty="0">
                <a:solidFill>
                  <a:srgbClr val="0070C0"/>
                </a:solidFill>
              </a:rPr>
              <a:t>Ag </a:t>
            </a:r>
            <a:r>
              <a:rPr lang="en-IE" sz="800" dirty="0" err="1">
                <a:solidFill>
                  <a:srgbClr val="0070C0"/>
                </a:solidFill>
              </a:rPr>
              <a:t>Coinneáil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Daoine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Sábháilte</a:t>
            </a:r>
            <a:r>
              <a:rPr lang="en-IE" sz="800" dirty="0">
                <a:solidFill>
                  <a:srgbClr val="0070C0"/>
                </a:solidFill>
              </a:rPr>
              <a:t> - Keeping People Safe</a:t>
            </a:r>
          </a:p>
        </p:txBody>
      </p:sp>
    </p:spTree>
    <p:extLst>
      <p:ext uri="{BB962C8B-B14F-4D97-AF65-F5344CB8AC3E}">
        <p14:creationId xmlns:p14="http://schemas.microsoft.com/office/powerpoint/2010/main" val="136252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Other Areas of Interest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Property Crime, including Burglary /  </a:t>
            </a:r>
            <a:r>
              <a:rPr lang="en-IE" dirty="0" err="1"/>
              <a:t>Buirgléireacht</a:t>
            </a:r>
            <a:endParaRPr lang="en-IE" dirty="0" smtClean="0"/>
          </a:p>
          <a:p>
            <a:pPr marL="114293" indent="0">
              <a:buNone/>
            </a:pPr>
            <a:endParaRPr lang="en-IE" dirty="0" smtClean="0"/>
          </a:p>
          <a:p>
            <a:r>
              <a:rPr lang="en-IE" dirty="0" smtClean="0"/>
              <a:t>Assault  </a:t>
            </a:r>
            <a:r>
              <a:rPr lang="en-IE" dirty="0"/>
              <a:t>/ </a:t>
            </a:r>
            <a:r>
              <a:rPr lang="en-IE" dirty="0" err="1"/>
              <a:t>Ionsaithe</a:t>
            </a:r>
            <a:endParaRPr lang="en-IE" dirty="0"/>
          </a:p>
          <a:p>
            <a:pPr marL="114293" indent="0">
              <a:buNone/>
            </a:pPr>
            <a:endParaRPr lang="en-IE" dirty="0" smtClean="0"/>
          </a:p>
          <a:p>
            <a:r>
              <a:rPr lang="en-IE" dirty="0" smtClean="0"/>
              <a:t>Domestic Abuse  / </a:t>
            </a:r>
            <a:r>
              <a:rPr lang="en-IE" dirty="0" err="1"/>
              <a:t>Eactraí</a:t>
            </a:r>
            <a:r>
              <a:rPr lang="en-IE" dirty="0"/>
              <a:t> </a:t>
            </a:r>
            <a:r>
              <a:rPr lang="en-IE" dirty="0" err="1"/>
              <a:t>Intíre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0AFCD6-EE5C-4B31-9260-71F8E756AEA5}" type="slidenum">
              <a:rPr lang="en-AU" smtClean="0"/>
              <a:pPr>
                <a:defRPr/>
              </a:pPr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0506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0AFCD6-EE5C-4B31-9260-71F8E756AEA5}" type="slidenum">
              <a:rPr lang="en-AU" smtClean="0"/>
              <a:pPr>
                <a:defRPr/>
              </a:pPr>
              <a:t>5</a:t>
            </a:fld>
            <a:endParaRPr lang="en-A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Data </a:t>
            </a:r>
            <a:endParaRPr lang="en-IE" dirty="0"/>
          </a:p>
        </p:txBody>
      </p:sp>
      <p:sp>
        <p:nvSpPr>
          <p:cNvPr id="13" name="Content Placeholder 7"/>
          <p:cNvSpPr>
            <a:spLocks noGrp="1"/>
          </p:cNvSpPr>
          <p:nvPr>
            <p:ph idx="1"/>
          </p:nvPr>
        </p:nvSpPr>
        <p:spPr>
          <a:xfrm>
            <a:off x="457200" y="635000"/>
            <a:ext cx="7620000" cy="3808958"/>
          </a:xfrm>
        </p:spPr>
        <p:txBody>
          <a:bodyPr/>
          <a:lstStyle/>
          <a:p>
            <a:endParaRPr lang="en-IE" dirty="0"/>
          </a:p>
          <a:p>
            <a:r>
              <a:rPr lang="en-IE" dirty="0" smtClean="0"/>
              <a:t>The </a:t>
            </a:r>
            <a:r>
              <a:rPr lang="en-IE" dirty="0"/>
              <a:t>following data is based on information extracted from PULSE on </a:t>
            </a:r>
            <a:r>
              <a:rPr lang="en-IE" dirty="0" smtClean="0"/>
              <a:t>11/11/2022. </a:t>
            </a:r>
          </a:p>
          <a:p>
            <a:r>
              <a:rPr lang="en-IE" dirty="0" smtClean="0"/>
              <a:t>It </a:t>
            </a:r>
            <a:r>
              <a:rPr lang="en-IE" dirty="0"/>
              <a:t>is operational and therefore subject to change. </a:t>
            </a:r>
            <a:endParaRPr lang="en-IE" dirty="0" smtClean="0"/>
          </a:p>
          <a:p>
            <a:r>
              <a:rPr lang="en-IE" dirty="0" smtClean="0"/>
              <a:t>Figures </a:t>
            </a:r>
            <a:r>
              <a:rPr lang="en-IE" dirty="0"/>
              <a:t>are based on Date Reported. </a:t>
            </a:r>
            <a:endParaRPr lang="en-IE" dirty="0" smtClean="0"/>
          </a:p>
          <a:p>
            <a:r>
              <a:rPr lang="en-IE" dirty="0"/>
              <a:t>Figures (incident </a:t>
            </a:r>
            <a:r>
              <a:rPr lang="en-IE" dirty="0" smtClean="0"/>
              <a:t>counts and </a:t>
            </a:r>
            <a:r>
              <a:rPr lang="en-IE" dirty="0"/>
              <a:t>year on year comparisons) should be considered in the context of Covid-19 and in particular the varying </a:t>
            </a:r>
            <a:r>
              <a:rPr lang="en-IE" dirty="0" smtClean="0"/>
              <a:t>level of </a:t>
            </a:r>
            <a:r>
              <a:rPr lang="en-IE" dirty="0"/>
              <a:t>restrictions in place throughout much of 2021</a:t>
            </a:r>
            <a:r>
              <a:rPr lang="en-IE" i="1" dirty="0"/>
              <a:t>.</a:t>
            </a:r>
            <a:endParaRPr lang="en-IE" dirty="0" smtClean="0"/>
          </a:p>
          <a:p>
            <a:r>
              <a:rPr lang="en-IE" dirty="0" smtClean="0"/>
              <a:t>The Central </a:t>
            </a:r>
            <a:r>
              <a:rPr lang="en-IE" dirty="0"/>
              <a:t>Statistics Office (CSO) </a:t>
            </a:r>
            <a:r>
              <a:rPr lang="en-IE" dirty="0" smtClean="0"/>
              <a:t>make statistics available on crime. </a:t>
            </a:r>
            <a:endParaRPr lang="en-IE" dirty="0"/>
          </a:p>
        </p:txBody>
      </p:sp>
      <p:pic>
        <p:nvPicPr>
          <p:cNvPr id="14" name="Picture 13" descr="C:\Users\s3015139\AppData\Local\Microsoft\Windows\INetCache\Content.Outlook\BNRZ2X4L\badg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75" y="1"/>
            <a:ext cx="755576" cy="67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/>
          <p:cNvSpPr/>
          <p:nvPr/>
        </p:nvSpPr>
        <p:spPr>
          <a:xfrm>
            <a:off x="3140469" y="4876586"/>
            <a:ext cx="26641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800" dirty="0">
                <a:solidFill>
                  <a:srgbClr val="0070C0"/>
                </a:solidFill>
              </a:rPr>
              <a:t>Ag </a:t>
            </a:r>
            <a:r>
              <a:rPr lang="en-IE" sz="800" dirty="0" err="1">
                <a:solidFill>
                  <a:srgbClr val="0070C0"/>
                </a:solidFill>
              </a:rPr>
              <a:t>Coinneáil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Daoine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Sábháilte</a:t>
            </a:r>
            <a:r>
              <a:rPr lang="en-IE" sz="800" dirty="0">
                <a:solidFill>
                  <a:srgbClr val="0070C0"/>
                </a:solidFill>
              </a:rPr>
              <a:t> - Keeping People Safe</a:t>
            </a:r>
          </a:p>
        </p:txBody>
      </p:sp>
    </p:spTree>
    <p:extLst>
      <p:ext uri="{BB962C8B-B14F-4D97-AF65-F5344CB8AC3E}">
        <p14:creationId xmlns:p14="http://schemas.microsoft.com/office/powerpoint/2010/main" val="171432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20BBC8-28B5-4872-9F41-57C9BBC96313}" type="slidenum">
              <a:rPr lang="en-AU" smtClean="0"/>
              <a:pPr>
                <a:defRPr/>
              </a:pPr>
              <a:t>6</a:t>
            </a:fld>
            <a:endParaRPr lang="en-AU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3811"/>
            <a:ext cx="7620000" cy="857250"/>
          </a:xfrm>
        </p:spPr>
        <p:txBody>
          <a:bodyPr/>
          <a:lstStyle/>
          <a:p>
            <a:pPr algn="ctr"/>
            <a:r>
              <a:rPr lang="en-IE" dirty="0" smtClean="0"/>
              <a:t>Volume of Incidents</a:t>
            </a:r>
            <a:br>
              <a:rPr lang="en-IE" dirty="0" smtClean="0"/>
            </a:br>
            <a:r>
              <a:rPr lang="en-IE" sz="3400" dirty="0" smtClean="0"/>
              <a:t>Calendar year to end of October 2022</a:t>
            </a:r>
            <a:endParaRPr lang="en-IE" sz="3400" dirty="0"/>
          </a:p>
        </p:txBody>
      </p:sp>
      <p:pic>
        <p:nvPicPr>
          <p:cNvPr id="17" name="Picture 16" descr="C:\Users\s3015139\AppData\Local\Microsoft\Windows\INetCache\Content.Outlook\BNRZ2X4L\badg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75" y="1"/>
            <a:ext cx="755576" cy="67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/>
          <p:cNvSpPr/>
          <p:nvPr/>
        </p:nvSpPr>
        <p:spPr>
          <a:xfrm>
            <a:off x="3140469" y="4876586"/>
            <a:ext cx="26641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800" dirty="0">
                <a:solidFill>
                  <a:srgbClr val="0070C0"/>
                </a:solidFill>
              </a:rPr>
              <a:t>Ag </a:t>
            </a:r>
            <a:r>
              <a:rPr lang="en-IE" sz="800" dirty="0" err="1">
                <a:solidFill>
                  <a:srgbClr val="0070C0"/>
                </a:solidFill>
              </a:rPr>
              <a:t>Coinneáil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Daoine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Sábháilte</a:t>
            </a:r>
            <a:r>
              <a:rPr lang="en-IE" sz="800" dirty="0">
                <a:solidFill>
                  <a:srgbClr val="0070C0"/>
                </a:solidFill>
              </a:rPr>
              <a:t> - Keeping People Safe</a:t>
            </a:r>
          </a:p>
        </p:txBody>
      </p:sp>
      <p:sp>
        <p:nvSpPr>
          <p:cNvPr id="21" name="Content Placeholder 5"/>
          <p:cNvSpPr>
            <a:spLocks noGrp="1"/>
          </p:cNvSpPr>
          <p:nvPr>
            <p:ph idx="1"/>
          </p:nvPr>
        </p:nvSpPr>
        <p:spPr>
          <a:xfrm>
            <a:off x="457200" y="1203598"/>
            <a:ext cx="7620000" cy="3600451"/>
          </a:xfrm>
        </p:spPr>
        <p:txBody>
          <a:bodyPr/>
          <a:lstStyle/>
          <a:p>
            <a:endParaRPr lang="en-IE" dirty="0" smtClean="0"/>
          </a:p>
          <a:p>
            <a:r>
              <a:rPr lang="en-IE" dirty="0" smtClean="0"/>
              <a:t>36,170 incidents + 8,320 Proactive Policing Incidents YTD 2022 </a:t>
            </a:r>
          </a:p>
          <a:p>
            <a:pPr marL="114293" indent="0">
              <a:buNone/>
            </a:pPr>
            <a:endParaRPr lang="en-IE" dirty="0" smtClean="0"/>
          </a:p>
          <a:p>
            <a:r>
              <a:rPr lang="en-IE" dirty="0" smtClean="0"/>
              <a:t>36,650 incidents + 4,776 Proactive Policing </a:t>
            </a:r>
            <a:r>
              <a:rPr lang="en-IE" dirty="0"/>
              <a:t>incidents </a:t>
            </a:r>
            <a:r>
              <a:rPr lang="en-IE" dirty="0" smtClean="0"/>
              <a:t>YTD 2021 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0AFCD6-EE5C-4B31-9260-71F8E756AEA5}" type="slidenum">
              <a:rPr lang="en-AU" smtClean="0"/>
              <a:pPr>
                <a:defRPr/>
              </a:pPr>
              <a:t>7</a:t>
            </a:fld>
            <a:endParaRPr lang="en-AU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Volume of Arrests</a:t>
            </a:r>
            <a:endParaRPr lang="en-IE" dirty="0"/>
          </a:p>
        </p:txBody>
      </p:sp>
      <p:sp>
        <p:nvSpPr>
          <p:cNvPr id="6" name="Content Placeholder 7"/>
          <p:cNvSpPr>
            <a:spLocks noGrp="1"/>
          </p:cNvSpPr>
          <p:nvPr>
            <p:ph idx="1"/>
          </p:nvPr>
        </p:nvSpPr>
        <p:spPr>
          <a:xfrm>
            <a:off x="457200" y="1200150"/>
            <a:ext cx="7620000" cy="3600451"/>
          </a:xfrm>
        </p:spPr>
        <p:txBody>
          <a:bodyPr/>
          <a:lstStyle/>
          <a:p>
            <a:pPr marL="114293" indent="0" algn="ctr">
              <a:buNone/>
            </a:pPr>
            <a:r>
              <a:rPr lang="en-IE" sz="34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Calendar year to end of October 2022</a:t>
            </a:r>
          </a:p>
        </p:txBody>
      </p:sp>
      <p:pic>
        <p:nvPicPr>
          <p:cNvPr id="7" name="Picture 6" descr="C:\Users\s3015139\AppData\Local\Microsoft\Windows\INetCache\Content.Outlook\BNRZ2X4L\badg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75" y="1"/>
            <a:ext cx="755576" cy="67827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3140469" y="4876586"/>
            <a:ext cx="26641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800" dirty="0">
                <a:solidFill>
                  <a:srgbClr val="0070C0"/>
                </a:solidFill>
              </a:rPr>
              <a:t>Ag </a:t>
            </a:r>
            <a:r>
              <a:rPr lang="en-IE" sz="800" dirty="0" err="1">
                <a:solidFill>
                  <a:srgbClr val="0070C0"/>
                </a:solidFill>
              </a:rPr>
              <a:t>Coinneáil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Daoine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Sábháilte</a:t>
            </a:r>
            <a:r>
              <a:rPr lang="en-IE" sz="800" dirty="0">
                <a:solidFill>
                  <a:srgbClr val="0070C0"/>
                </a:solidFill>
              </a:rPr>
              <a:t> - Keeping People Safe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0796" y="2123212"/>
            <a:ext cx="7272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Galway Division (City &amp; County)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I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dirty="0" smtClean="0"/>
              <a:t>2240 Arrests year to date 2022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dirty="0" smtClean="0"/>
              <a:t>2639 Arrests year to date  2021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IE" dirty="0"/>
          </a:p>
          <a:p>
            <a:pPr lvl="1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4191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0AFCD6-EE5C-4B31-9260-71F8E756AEA5}" type="slidenum">
              <a:rPr lang="en-AU" smtClean="0"/>
              <a:pPr>
                <a:defRPr/>
              </a:pPr>
              <a:t>8</a:t>
            </a:fld>
            <a:endParaRPr lang="en-AU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600" dirty="0"/>
              <a:t>Anti-Social Behaviour and Street </a:t>
            </a:r>
            <a:r>
              <a:rPr lang="en-IE" sz="3600" dirty="0" smtClean="0"/>
              <a:t>Crime</a:t>
            </a:r>
            <a:endParaRPr lang="en-IE" sz="3600" dirty="0"/>
          </a:p>
        </p:txBody>
      </p:sp>
      <p:pic>
        <p:nvPicPr>
          <p:cNvPr id="10" name="Picture 9" descr="C:\Users\s3015139\AppData\Local\Microsoft\Windows\INetCache\Content.Outlook\BNRZ2X4L\badg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75" y="1"/>
            <a:ext cx="755576" cy="67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/>
          <p:cNvSpPr/>
          <p:nvPr/>
        </p:nvSpPr>
        <p:spPr>
          <a:xfrm>
            <a:off x="3140469" y="4876586"/>
            <a:ext cx="26641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800" dirty="0">
                <a:solidFill>
                  <a:srgbClr val="0070C0"/>
                </a:solidFill>
              </a:rPr>
              <a:t>Ag </a:t>
            </a:r>
            <a:r>
              <a:rPr lang="en-IE" sz="800" dirty="0" err="1">
                <a:solidFill>
                  <a:srgbClr val="0070C0"/>
                </a:solidFill>
              </a:rPr>
              <a:t>Coinneáil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Daoine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Sábháilte</a:t>
            </a:r>
            <a:r>
              <a:rPr lang="en-IE" sz="800" dirty="0">
                <a:solidFill>
                  <a:srgbClr val="0070C0"/>
                </a:solidFill>
              </a:rPr>
              <a:t> - Keeping People Safe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346155"/>
              </p:ext>
            </p:extLst>
          </p:nvPr>
        </p:nvGraphicFramePr>
        <p:xfrm>
          <a:off x="457200" y="1200150"/>
          <a:ext cx="7620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40">
                  <a:extLst>
                    <a:ext uri="{9D8B030D-6E8A-4147-A177-3AD203B41FA5}">
                      <a16:colId xmlns:a16="http://schemas.microsoft.com/office/drawing/2014/main" val="336166353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31266712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38650343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872798380"/>
                    </a:ext>
                  </a:extLst>
                </a:gridCol>
                <a:gridCol w="1200944">
                  <a:extLst>
                    <a:ext uri="{9D8B030D-6E8A-4147-A177-3AD203B41FA5}">
                      <a16:colId xmlns:a16="http://schemas.microsoft.com/office/drawing/2014/main" val="2211981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Incident</a:t>
                      </a:r>
                      <a:r>
                        <a:rPr lang="en-IE" baseline="0" dirty="0" smtClean="0"/>
                        <a:t> Type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2019 YTD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2020 YTD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2021 YTD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2022 YTD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029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Public Order Offences / 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Coireanna</a:t>
                      </a:r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Ord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Poiblí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271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243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216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231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65844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9552" y="2787774"/>
            <a:ext cx="7537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 smtClean="0"/>
              <a:t>Year on Year Comparison </a:t>
            </a:r>
          </a:p>
          <a:p>
            <a:r>
              <a:rPr lang="en-IE" dirty="0" smtClean="0"/>
              <a:t>2022 V 2021  +7%</a:t>
            </a:r>
          </a:p>
          <a:p>
            <a:r>
              <a:rPr lang="en-IE" dirty="0" smtClean="0"/>
              <a:t>2022 V 2019  -15%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0AFCD6-EE5C-4B31-9260-71F8E756AEA5}" type="slidenum">
              <a:rPr lang="en-AU" smtClean="0"/>
              <a:pPr>
                <a:defRPr/>
              </a:pPr>
              <a:t>9</a:t>
            </a:fld>
            <a:endParaRPr lang="en-AU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600" dirty="0"/>
              <a:t>Misuse of Drugs and </a:t>
            </a:r>
            <a:r>
              <a:rPr lang="en-IE" sz="3600" dirty="0" smtClean="0"/>
              <a:t>Related </a:t>
            </a:r>
            <a:r>
              <a:rPr lang="en-IE" sz="3600" dirty="0"/>
              <a:t>Crime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3078903"/>
              </p:ext>
            </p:extLst>
          </p:nvPr>
        </p:nvGraphicFramePr>
        <p:xfrm>
          <a:off x="467275" y="982296"/>
          <a:ext cx="7620000" cy="1487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581">
                  <a:extLst>
                    <a:ext uri="{9D8B030D-6E8A-4147-A177-3AD203B41FA5}">
                      <a16:colId xmlns:a16="http://schemas.microsoft.com/office/drawing/2014/main" val="327359268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31498967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09321817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635007776"/>
                    </a:ext>
                  </a:extLst>
                </a:gridCol>
                <a:gridCol w="1211019">
                  <a:extLst>
                    <a:ext uri="{9D8B030D-6E8A-4147-A177-3AD203B41FA5}">
                      <a16:colId xmlns:a16="http://schemas.microsoft.com/office/drawing/2014/main" val="1520305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Incident Type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2019 YTD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2020 YTD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2021 YTD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2022 YTD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39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354" rtl="0" eaLnBrk="1" fontAlgn="b" latinLnBrk="0" hangingPunct="1"/>
                      <a:r>
                        <a:rPr lang="en-I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Possession of Drugs for Sale or </a:t>
                      </a:r>
                      <a:r>
                        <a:rPr lang="en-IE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Supply / </a:t>
                      </a:r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díol</a:t>
                      </a:r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nó</a:t>
                      </a:r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soláthar</a:t>
                      </a:r>
                      <a:endParaRPr lang="en-IE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37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50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44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31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275139"/>
                  </a:ext>
                </a:extLst>
              </a:tr>
              <a:tr h="312291">
                <a:tc>
                  <a:txBody>
                    <a:bodyPr/>
                    <a:lstStyle/>
                    <a:p>
                      <a:pPr marL="0" algn="l" defTabSz="914354" rtl="0" eaLnBrk="1" fontAlgn="b" latinLnBrk="0" hangingPunct="1"/>
                      <a:r>
                        <a:rPr lang="en-IE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Simple Possession /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Seilbh</a:t>
                      </a:r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shimplí</a:t>
                      </a:r>
                      <a:endParaRPr lang="en-IE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127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132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65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92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368788"/>
                  </a:ext>
                </a:extLst>
              </a:tr>
            </a:tbl>
          </a:graphicData>
        </a:graphic>
      </p:graphicFrame>
      <p:pic>
        <p:nvPicPr>
          <p:cNvPr id="10" name="Picture 9" descr="C:\Users\s3015139\AppData\Local\Microsoft\Windows\INetCache\Content.Outlook\BNRZ2X4L\badg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75" y="1"/>
            <a:ext cx="755576" cy="67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/>
          <p:cNvSpPr/>
          <p:nvPr/>
        </p:nvSpPr>
        <p:spPr>
          <a:xfrm>
            <a:off x="3140469" y="4876586"/>
            <a:ext cx="26641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800" dirty="0">
                <a:solidFill>
                  <a:srgbClr val="0070C0"/>
                </a:solidFill>
              </a:rPr>
              <a:t>Ag </a:t>
            </a:r>
            <a:r>
              <a:rPr lang="en-IE" sz="800" dirty="0" err="1">
                <a:solidFill>
                  <a:srgbClr val="0070C0"/>
                </a:solidFill>
              </a:rPr>
              <a:t>Coinneáil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Daoine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Sábháilte</a:t>
            </a:r>
            <a:r>
              <a:rPr lang="en-IE" sz="800" dirty="0">
                <a:solidFill>
                  <a:srgbClr val="0070C0"/>
                </a:solidFill>
              </a:rPr>
              <a:t> - Keeping People Safe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1930" y="2675984"/>
            <a:ext cx="762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Year on Year </a:t>
            </a:r>
            <a:r>
              <a:rPr lang="en-IE" b="1" dirty="0" smtClean="0"/>
              <a:t>Comparison – Possession of Drugs for Sale or Supply</a:t>
            </a:r>
          </a:p>
          <a:p>
            <a:r>
              <a:rPr lang="en-IE" dirty="0" smtClean="0"/>
              <a:t>2022 V 2021 -30%</a:t>
            </a:r>
          </a:p>
          <a:p>
            <a:r>
              <a:rPr lang="en-IE" dirty="0" smtClean="0"/>
              <a:t>2022 V 2019 -16%</a:t>
            </a:r>
          </a:p>
          <a:p>
            <a:endParaRPr lang="en-IE" dirty="0" smtClean="0"/>
          </a:p>
          <a:p>
            <a:r>
              <a:rPr lang="en-IE" b="1" dirty="0"/>
              <a:t>Year on Year Comparison – </a:t>
            </a:r>
            <a:r>
              <a:rPr lang="en-IE" b="1" dirty="0" smtClean="0"/>
              <a:t>Simple Possession</a:t>
            </a:r>
            <a:endParaRPr lang="en-IE" b="1" dirty="0"/>
          </a:p>
          <a:p>
            <a:r>
              <a:rPr lang="en-IE" dirty="0" smtClean="0"/>
              <a:t>2022 V 2021 +42%</a:t>
            </a:r>
          </a:p>
          <a:p>
            <a:r>
              <a:rPr lang="en-IE" dirty="0" smtClean="0"/>
              <a:t>2022 V 2019 -28%</a:t>
            </a:r>
          </a:p>
          <a:p>
            <a:r>
              <a:rPr lang="en-IE" b="1" dirty="0" smtClean="0"/>
              <a:t> </a:t>
            </a:r>
            <a:endParaRPr lang="en-IE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0AFCD6-EE5C-4B31-9260-71F8E756AEA5}" type="slidenum">
              <a:rPr lang="en-AU" smtClean="0"/>
              <a:pPr>
                <a:defRPr/>
              </a:pPr>
              <a:t>10</a:t>
            </a:fld>
            <a:endParaRPr lang="en-A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232"/>
            <a:ext cx="7620000" cy="857250"/>
          </a:xfrm>
        </p:spPr>
        <p:txBody>
          <a:bodyPr/>
          <a:lstStyle/>
          <a:p>
            <a:pPr algn="ctr"/>
            <a:r>
              <a:rPr lang="en-IE" dirty="0"/>
              <a:t>Cyber Fraud Crime 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5757467"/>
              </p:ext>
            </p:extLst>
          </p:nvPr>
        </p:nvGraphicFramePr>
        <p:xfrm>
          <a:off x="553616" y="805146"/>
          <a:ext cx="7427168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4488">
                  <a:extLst>
                    <a:ext uri="{9D8B030D-6E8A-4147-A177-3AD203B41FA5}">
                      <a16:colId xmlns:a16="http://schemas.microsoft.com/office/drawing/2014/main" val="208742221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4146552992"/>
                    </a:ext>
                  </a:extLst>
                </a:gridCol>
                <a:gridCol w="1104528">
                  <a:extLst>
                    <a:ext uri="{9D8B030D-6E8A-4147-A177-3AD203B41FA5}">
                      <a16:colId xmlns:a16="http://schemas.microsoft.com/office/drawing/2014/main" val="3272165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E" smtClean="0"/>
                        <a:t>Fraud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2021 YTD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2022 YTD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808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Accommodation Fraud /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Calaois</a:t>
                      </a:r>
                      <a:r>
                        <a:rPr lang="en-IE" sz="15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Chóiríochta</a:t>
                      </a:r>
                      <a:endParaRPr lang="en-IE" sz="155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&lt;10</a:t>
                      </a:r>
                      <a:endParaRPr lang="en-IE" sz="15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&lt;10</a:t>
                      </a:r>
                      <a:endParaRPr lang="en-IE" sz="15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857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Account Take Over</a:t>
                      </a:r>
                      <a:r>
                        <a:rPr lang="en-IE" sz="1550" baseline="0" dirty="0" smtClean="0"/>
                        <a:t> Fraud  /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Calaois</a:t>
                      </a:r>
                      <a:r>
                        <a:rPr lang="en-IE" sz="15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Gabhála</a:t>
                      </a:r>
                      <a:r>
                        <a:rPr lang="en-IE" sz="15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Cuntais</a:t>
                      </a:r>
                      <a:r>
                        <a:rPr lang="en-IE" sz="15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Bainc</a:t>
                      </a:r>
                      <a:endParaRPr lang="en-IE" sz="15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90</a:t>
                      </a:r>
                      <a:endParaRPr lang="en-IE" sz="15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73</a:t>
                      </a:r>
                      <a:endParaRPr lang="en-IE" sz="15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516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Business E-mail Compromise /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Ríomhphost</a:t>
                      </a:r>
                      <a:r>
                        <a:rPr lang="en-IE" sz="15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Gnó</a:t>
                      </a:r>
                      <a:r>
                        <a:rPr lang="en-IE" sz="15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Truaillithe</a:t>
                      </a:r>
                      <a:endParaRPr lang="en-IE" sz="15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&lt;10</a:t>
                      </a:r>
                      <a:endParaRPr lang="en-IE" sz="15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&lt;10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38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Card not Present</a:t>
                      </a:r>
                      <a:r>
                        <a:rPr lang="en-IE" sz="1550" baseline="0" dirty="0" smtClean="0"/>
                        <a:t> Fraud /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Calaois</a:t>
                      </a:r>
                      <a:r>
                        <a:rPr lang="en-IE" sz="15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agus</a:t>
                      </a:r>
                      <a:r>
                        <a:rPr lang="en-IE" sz="15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gan</a:t>
                      </a:r>
                      <a:r>
                        <a:rPr lang="en-IE" sz="15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Cárta</a:t>
                      </a:r>
                      <a:r>
                        <a:rPr lang="en-IE" sz="15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ann</a:t>
                      </a:r>
                      <a:endParaRPr lang="en-IE" sz="15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114</a:t>
                      </a:r>
                      <a:endParaRPr lang="en-IE" sz="15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61</a:t>
                      </a:r>
                      <a:endParaRPr lang="en-IE" sz="15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490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Investment Fraud /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Calaois</a:t>
                      </a:r>
                      <a:r>
                        <a:rPr lang="en-IE" sz="15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Infheistíochta</a:t>
                      </a:r>
                      <a:endParaRPr lang="en-IE" sz="15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&lt;10</a:t>
                      </a:r>
                      <a:endParaRPr lang="en-IE" sz="15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&lt;10</a:t>
                      </a:r>
                      <a:endParaRPr lang="en-IE" sz="15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86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550" dirty="0" err="1" smtClean="0"/>
                        <a:t>Phising</a:t>
                      </a:r>
                      <a:r>
                        <a:rPr lang="en-IE" sz="1550" dirty="0" smtClean="0"/>
                        <a:t>/Vishing/</a:t>
                      </a:r>
                      <a:r>
                        <a:rPr lang="en-IE" sz="1550" dirty="0" err="1" smtClean="0"/>
                        <a:t>Smishing</a:t>
                      </a:r>
                      <a:r>
                        <a:rPr lang="en-IE" sz="1550" dirty="0" smtClean="0"/>
                        <a:t> Frauds /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Calaoisí</a:t>
                      </a:r>
                      <a:r>
                        <a:rPr lang="en-IE" sz="15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Fioscaireachta</a:t>
                      </a:r>
                      <a:r>
                        <a:rPr lang="en-IE" sz="15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Glaoscaireachta</a:t>
                      </a:r>
                      <a:r>
                        <a:rPr lang="en-IE" sz="15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Smioscaireachta</a:t>
                      </a:r>
                      <a:endParaRPr lang="en-IE" sz="15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61</a:t>
                      </a:r>
                      <a:endParaRPr lang="en-IE" sz="15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28</a:t>
                      </a:r>
                      <a:endParaRPr lang="en-IE" sz="15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19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Romance Fraud /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Calaois</a:t>
                      </a:r>
                      <a:r>
                        <a:rPr lang="en-IE" sz="15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5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Rómánsach</a:t>
                      </a:r>
                      <a:endParaRPr lang="en-IE" sz="15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&lt;10</a:t>
                      </a:r>
                      <a:endParaRPr lang="en-IE" sz="15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&lt;10</a:t>
                      </a:r>
                      <a:endParaRPr lang="en-IE" sz="15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207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Shopping / Online Auction Fraud / </a:t>
                      </a:r>
                      <a:r>
                        <a:rPr lang="en-IE" sz="15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Calaois</a:t>
                      </a:r>
                      <a:r>
                        <a:rPr lang="en-IE" sz="15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5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Siopadóireachta</a:t>
                      </a:r>
                      <a:r>
                        <a:rPr lang="en-IE" sz="15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IE" sz="15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Ceant</a:t>
                      </a:r>
                      <a:r>
                        <a:rPr lang="en-IE" sz="15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5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</a:t>
                      </a:r>
                      <a:r>
                        <a:rPr lang="en-IE" sz="15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5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Líne</a:t>
                      </a:r>
                      <a:endParaRPr lang="en-IE" sz="15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21</a:t>
                      </a:r>
                      <a:endParaRPr lang="en-IE" sz="15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550" dirty="0" smtClean="0"/>
                        <a:t>22</a:t>
                      </a:r>
                      <a:endParaRPr lang="en-IE" sz="15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277495"/>
                  </a:ext>
                </a:extLst>
              </a:tr>
            </a:tbl>
          </a:graphicData>
        </a:graphic>
      </p:graphicFrame>
      <p:pic>
        <p:nvPicPr>
          <p:cNvPr id="10" name="Picture 9" descr="C:\Users\s3015139\AppData\Local\Microsoft\Windows\INetCache\Content.Outlook\BNRZ2X4L\badg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75" y="1"/>
            <a:ext cx="755576" cy="67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/>
          <p:cNvSpPr/>
          <p:nvPr/>
        </p:nvSpPr>
        <p:spPr>
          <a:xfrm>
            <a:off x="3140469" y="4876586"/>
            <a:ext cx="26641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800" dirty="0">
                <a:solidFill>
                  <a:srgbClr val="0070C0"/>
                </a:solidFill>
              </a:rPr>
              <a:t>Ag </a:t>
            </a:r>
            <a:r>
              <a:rPr lang="en-IE" sz="800" dirty="0" err="1">
                <a:solidFill>
                  <a:srgbClr val="0070C0"/>
                </a:solidFill>
              </a:rPr>
              <a:t>Coinneáil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Daoine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Sábháilte</a:t>
            </a:r>
            <a:r>
              <a:rPr lang="en-IE" sz="800" dirty="0">
                <a:solidFill>
                  <a:srgbClr val="0070C0"/>
                </a:solidFill>
              </a:rPr>
              <a:t> - Keeping People Safe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0AFCD6-EE5C-4B31-9260-71F8E756AEA5}" type="slidenum">
              <a:rPr lang="en-AU" smtClean="0"/>
              <a:pPr>
                <a:defRPr/>
              </a:pPr>
              <a:t>11</a:t>
            </a:fld>
            <a:endParaRPr lang="en-AU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-18466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E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-18466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E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-1836712" y="260310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E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200" dirty="0"/>
              <a:t>Education &amp; Awareness Programme </a:t>
            </a:r>
            <a:r>
              <a:rPr lang="en-IE" sz="3200" dirty="0" smtClean="0"/>
              <a:t>for Schools </a:t>
            </a:r>
            <a:endParaRPr lang="en-IE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4831010"/>
              </p:ext>
            </p:extLst>
          </p:nvPr>
        </p:nvGraphicFramePr>
        <p:xfrm>
          <a:off x="430952" y="1498087"/>
          <a:ext cx="7620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6768">
                  <a:extLst>
                    <a:ext uri="{9D8B030D-6E8A-4147-A177-3AD203B41FA5}">
                      <a16:colId xmlns:a16="http://schemas.microsoft.com/office/drawing/2014/main" val="1827881488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065732017"/>
                    </a:ext>
                  </a:extLst>
                </a:gridCol>
                <a:gridCol w="1921024">
                  <a:extLst>
                    <a:ext uri="{9D8B030D-6E8A-4147-A177-3AD203B41FA5}">
                      <a16:colId xmlns:a16="http://schemas.microsoft.com/office/drawing/2014/main" val="3436423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Collision Type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2021 YTD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2022 YTD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18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smtClean="0"/>
                        <a:t>Traffic Collision</a:t>
                      </a:r>
                      <a:r>
                        <a:rPr lang="en-IE" baseline="0" dirty="0" smtClean="0"/>
                        <a:t> FATAL  /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Marfach</a:t>
                      </a:r>
                      <a:endParaRPr lang="en-I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6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32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Traffic</a:t>
                      </a:r>
                      <a:r>
                        <a:rPr lang="en-IE" baseline="0" dirty="0" smtClean="0"/>
                        <a:t> Collision SERIOUS INJURY /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Gortú</a:t>
                      </a:r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tromchúiseach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28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94902"/>
                  </a:ext>
                </a:extLst>
              </a:tr>
            </a:tbl>
          </a:graphicData>
        </a:graphic>
      </p:graphicFrame>
      <p:pic>
        <p:nvPicPr>
          <p:cNvPr id="14" name="Picture 13" descr="C:\Users\s3015139\AppData\Local\Microsoft\Windows\INetCache\Content.Outlook\BNRZ2X4L\badg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75" y="1"/>
            <a:ext cx="755576" cy="67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/>
          <p:cNvSpPr/>
          <p:nvPr/>
        </p:nvSpPr>
        <p:spPr>
          <a:xfrm>
            <a:off x="3140469" y="4876586"/>
            <a:ext cx="26641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800" dirty="0">
                <a:solidFill>
                  <a:srgbClr val="0070C0"/>
                </a:solidFill>
              </a:rPr>
              <a:t>Ag </a:t>
            </a:r>
            <a:r>
              <a:rPr lang="en-IE" sz="800" dirty="0" err="1">
                <a:solidFill>
                  <a:srgbClr val="0070C0"/>
                </a:solidFill>
              </a:rPr>
              <a:t>Coinneáil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Daoine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Sábháilte</a:t>
            </a:r>
            <a:r>
              <a:rPr lang="en-IE" sz="800" dirty="0">
                <a:solidFill>
                  <a:srgbClr val="0070C0"/>
                </a:solidFill>
              </a:rPr>
              <a:t> - Keeping People Safe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2246" y="1036422"/>
            <a:ext cx="5266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>
                <a:solidFill>
                  <a:schemeClr val="tx2"/>
                </a:solidFill>
                <a:latin typeface="+mj-lt"/>
              </a:rPr>
              <a:t>Roads Policing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505920"/>
              </p:ext>
            </p:extLst>
          </p:nvPr>
        </p:nvGraphicFramePr>
        <p:xfrm>
          <a:off x="430952" y="2882900"/>
          <a:ext cx="7620000" cy="192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6768">
                  <a:extLst>
                    <a:ext uri="{9D8B030D-6E8A-4147-A177-3AD203B41FA5}">
                      <a16:colId xmlns:a16="http://schemas.microsoft.com/office/drawing/2014/main" val="3142150734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488256936"/>
                    </a:ext>
                  </a:extLst>
                </a:gridCol>
                <a:gridCol w="1921024">
                  <a:extLst>
                    <a:ext uri="{9D8B030D-6E8A-4147-A177-3AD203B41FA5}">
                      <a16:colId xmlns:a16="http://schemas.microsoft.com/office/drawing/2014/main" val="256799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Type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smtClean="0"/>
                        <a:t>2021 YTD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dirty="0" smtClean="0"/>
                        <a:t>2022 YTD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07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MIT Checkpoints /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Seicphointí</a:t>
                      </a:r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Teist</a:t>
                      </a:r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Alcóil</a:t>
                      </a:r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nó</a:t>
                      </a:r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Drugaí</a:t>
                      </a:r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Sainordaitheach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703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1632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425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Intoxicated Driving /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Tiomáint</a:t>
                      </a:r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faoi</a:t>
                      </a:r>
                      <a:endParaRPr lang="en-IE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thionchar</a:t>
                      </a:r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alcóil</a:t>
                      </a:r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nó</a:t>
                      </a:r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drugaí</a:t>
                      </a:r>
                      <a:endParaRPr lang="en-IE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(including Drug Driving)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183</a:t>
                      </a:r>
                    </a:p>
                    <a:p>
                      <a:endParaRPr lang="en-IE" dirty="0" smtClean="0"/>
                    </a:p>
                    <a:p>
                      <a:r>
                        <a:rPr lang="en-IE" dirty="0" smtClean="0"/>
                        <a:t>27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214</a:t>
                      </a:r>
                    </a:p>
                    <a:p>
                      <a:endParaRPr lang="en-IE" dirty="0" smtClean="0"/>
                    </a:p>
                    <a:p>
                      <a:r>
                        <a:rPr lang="en-IE" dirty="0" smtClean="0"/>
                        <a:t>21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54469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0AFCD6-EE5C-4B31-9260-71F8E756AEA5}" type="slidenum">
              <a:rPr lang="en-AU" smtClean="0"/>
              <a:pPr>
                <a:defRPr/>
              </a:pPr>
              <a:t>12</a:t>
            </a:fld>
            <a:endParaRPr lang="en-A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3600" dirty="0"/>
              <a:t>Education &amp; Awareness Programme for Schools 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293" indent="0">
              <a:buNone/>
            </a:pPr>
            <a:r>
              <a:rPr lang="en-IE" sz="2400" b="1" dirty="0" smtClean="0">
                <a:solidFill>
                  <a:schemeClr val="tx2"/>
                </a:solidFill>
                <a:latin typeface="+mj-lt"/>
              </a:rPr>
              <a:t>Lifesaver Offences – YTD Comparison</a:t>
            </a:r>
          </a:p>
          <a:p>
            <a:pPr marL="114293" indent="0">
              <a:buNone/>
            </a:pPr>
            <a:endParaRPr lang="en-IE" sz="2400" b="1" dirty="0">
              <a:solidFill>
                <a:schemeClr val="tx2"/>
              </a:solidFill>
              <a:latin typeface="+mj-lt"/>
            </a:endParaRPr>
          </a:p>
          <a:p>
            <a:pPr marL="114293" indent="0">
              <a:buNone/>
            </a:pPr>
            <a:endParaRPr lang="en-IE" dirty="0"/>
          </a:p>
        </p:txBody>
      </p:sp>
      <p:pic>
        <p:nvPicPr>
          <p:cNvPr id="11" name="Picture 10" descr="C:\Users\s3015139\AppData\Local\Microsoft\Windows\INetCache\Content.Outlook\BNRZ2X4L\badg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75" y="1"/>
            <a:ext cx="755576" cy="67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/>
          <p:cNvSpPr/>
          <p:nvPr/>
        </p:nvSpPr>
        <p:spPr>
          <a:xfrm>
            <a:off x="3140469" y="4876586"/>
            <a:ext cx="26641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800" dirty="0">
                <a:solidFill>
                  <a:srgbClr val="0070C0"/>
                </a:solidFill>
              </a:rPr>
              <a:t>Ag </a:t>
            </a:r>
            <a:r>
              <a:rPr lang="en-IE" sz="800" dirty="0" err="1">
                <a:solidFill>
                  <a:srgbClr val="0070C0"/>
                </a:solidFill>
              </a:rPr>
              <a:t>Coinneáil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Daoine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Sábháilte</a:t>
            </a:r>
            <a:r>
              <a:rPr lang="en-IE" sz="800" dirty="0">
                <a:solidFill>
                  <a:srgbClr val="0070C0"/>
                </a:solidFill>
              </a:rPr>
              <a:t> - Keeping People Safe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203" y="1715573"/>
            <a:ext cx="1697904" cy="203748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7864" y="1915156"/>
            <a:ext cx="1381663" cy="158417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618" y="1915156"/>
            <a:ext cx="1518836" cy="15053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9203" y="3697881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Mobile Phone</a:t>
            </a:r>
          </a:p>
          <a:p>
            <a:r>
              <a:rPr lang="en-IE" dirty="0" smtClean="0"/>
              <a:t>-24% YTD</a:t>
            </a:r>
          </a:p>
          <a:p>
            <a:r>
              <a:rPr lang="en-IE" dirty="0" smtClean="0"/>
              <a:t>(353 2022, 467 2021) </a:t>
            </a:r>
            <a:endParaRPr lang="en-IE" dirty="0"/>
          </a:p>
        </p:txBody>
      </p:sp>
      <p:sp>
        <p:nvSpPr>
          <p:cNvPr id="17" name="TextBox 16"/>
          <p:cNvSpPr txBox="1"/>
          <p:nvPr/>
        </p:nvSpPr>
        <p:spPr>
          <a:xfrm>
            <a:off x="3213414" y="3697881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Seat Belt</a:t>
            </a:r>
          </a:p>
          <a:p>
            <a:r>
              <a:rPr lang="en-IE" dirty="0" smtClean="0"/>
              <a:t>+31% YTD</a:t>
            </a:r>
          </a:p>
          <a:p>
            <a:r>
              <a:rPr lang="en-IE" dirty="0" smtClean="0"/>
              <a:t>(142 2022, 108 2021) </a:t>
            </a:r>
            <a:endParaRPr lang="en-IE" dirty="0"/>
          </a:p>
        </p:txBody>
      </p:sp>
      <p:sp>
        <p:nvSpPr>
          <p:cNvPr id="18" name="TextBox 17"/>
          <p:cNvSpPr txBox="1"/>
          <p:nvPr/>
        </p:nvSpPr>
        <p:spPr>
          <a:xfrm>
            <a:off x="5684248" y="3690146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Speed</a:t>
            </a:r>
          </a:p>
          <a:p>
            <a:r>
              <a:rPr lang="en-IE" dirty="0" smtClean="0"/>
              <a:t>+36%YTD</a:t>
            </a:r>
          </a:p>
          <a:p>
            <a:r>
              <a:rPr lang="en-IE" dirty="0" smtClean="0"/>
              <a:t>(5721 2022, 4217 2021) </a:t>
            </a:r>
            <a:endParaRPr lang="en-IE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20BBC8-28B5-4872-9F41-57C9BBC96313}" type="slidenum">
              <a:rPr lang="en-AU" smtClean="0"/>
              <a:pPr>
                <a:defRPr/>
              </a:pPr>
              <a:t>13</a:t>
            </a:fld>
            <a:endParaRPr lang="en-AU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Property Crime </a:t>
            </a:r>
            <a:endParaRPr lang="en-IE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9751350"/>
              </p:ext>
            </p:extLst>
          </p:nvPr>
        </p:nvGraphicFramePr>
        <p:xfrm>
          <a:off x="457200" y="1419622"/>
          <a:ext cx="7619997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536">
                  <a:extLst>
                    <a:ext uri="{9D8B030D-6E8A-4147-A177-3AD203B41FA5}">
                      <a16:colId xmlns:a16="http://schemas.microsoft.com/office/drawing/2014/main" val="39842602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27317474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82380704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124426903"/>
                    </a:ext>
                  </a:extLst>
                </a:gridCol>
                <a:gridCol w="968015">
                  <a:extLst>
                    <a:ext uri="{9D8B030D-6E8A-4147-A177-3AD203B41FA5}">
                      <a16:colId xmlns:a16="http://schemas.microsoft.com/office/drawing/2014/main" val="3368586333"/>
                    </a:ext>
                  </a:extLst>
                </a:gridCol>
                <a:gridCol w="1088571">
                  <a:extLst>
                    <a:ext uri="{9D8B030D-6E8A-4147-A177-3AD203B41FA5}">
                      <a16:colId xmlns:a16="http://schemas.microsoft.com/office/drawing/2014/main" val="1469355765"/>
                    </a:ext>
                  </a:extLst>
                </a:gridCol>
                <a:gridCol w="1088571">
                  <a:extLst>
                    <a:ext uri="{9D8B030D-6E8A-4147-A177-3AD203B41FA5}">
                      <a16:colId xmlns:a16="http://schemas.microsoft.com/office/drawing/2014/main" val="263324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Type 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2019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2020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2021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2022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19/22</a:t>
                      </a:r>
                      <a:r>
                        <a:rPr lang="en-IE" baseline="0" dirty="0" smtClean="0"/>
                        <a:t> Change 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21/22 Change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Property Crime 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788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635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590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742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-6%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+26%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050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Burglary /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Buirgléireacht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224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164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163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177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-21%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+9%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884983"/>
                  </a:ext>
                </a:extLst>
              </a:tr>
            </a:tbl>
          </a:graphicData>
        </a:graphic>
      </p:graphicFrame>
      <p:pic>
        <p:nvPicPr>
          <p:cNvPr id="9" name="Picture 8" descr="C:\Users\s3015139\AppData\Local\Microsoft\Windows\INetCache\Content.Outlook\BNRZ2X4L\badg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75" y="1"/>
            <a:ext cx="755576" cy="67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/>
          <p:cNvSpPr/>
          <p:nvPr/>
        </p:nvSpPr>
        <p:spPr>
          <a:xfrm>
            <a:off x="3140469" y="4876586"/>
            <a:ext cx="26641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800" dirty="0">
                <a:solidFill>
                  <a:srgbClr val="0070C0"/>
                </a:solidFill>
              </a:rPr>
              <a:t>Ag </a:t>
            </a:r>
            <a:r>
              <a:rPr lang="en-IE" sz="800" dirty="0" err="1">
                <a:solidFill>
                  <a:srgbClr val="0070C0"/>
                </a:solidFill>
              </a:rPr>
              <a:t>Coinneáil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Daoine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Sábháilte</a:t>
            </a:r>
            <a:r>
              <a:rPr lang="en-IE" sz="800" dirty="0">
                <a:solidFill>
                  <a:srgbClr val="0070C0"/>
                </a:solidFill>
              </a:rPr>
              <a:t> - Keeping People Safe</a:t>
            </a:r>
          </a:p>
        </p:txBody>
      </p:sp>
    </p:spTree>
    <p:extLst>
      <p:ext uri="{BB962C8B-B14F-4D97-AF65-F5344CB8AC3E}">
        <p14:creationId xmlns:p14="http://schemas.microsoft.com/office/powerpoint/2010/main" val="192748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Assault</a:t>
            </a:r>
            <a:endParaRPr lang="en-I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5128081"/>
              </p:ext>
            </p:extLst>
          </p:nvPr>
        </p:nvGraphicFramePr>
        <p:xfrm>
          <a:off x="457200" y="1200150"/>
          <a:ext cx="7619997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>
                  <a:extLst>
                    <a:ext uri="{9D8B030D-6E8A-4147-A177-3AD203B41FA5}">
                      <a16:colId xmlns:a16="http://schemas.microsoft.com/office/drawing/2014/main" val="23840612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63355066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85679519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753898656"/>
                    </a:ext>
                  </a:extLst>
                </a:gridCol>
                <a:gridCol w="823999">
                  <a:extLst>
                    <a:ext uri="{9D8B030D-6E8A-4147-A177-3AD203B41FA5}">
                      <a16:colId xmlns:a16="http://schemas.microsoft.com/office/drawing/2014/main" val="925584537"/>
                    </a:ext>
                  </a:extLst>
                </a:gridCol>
                <a:gridCol w="1088571">
                  <a:extLst>
                    <a:ext uri="{9D8B030D-6E8A-4147-A177-3AD203B41FA5}">
                      <a16:colId xmlns:a16="http://schemas.microsoft.com/office/drawing/2014/main" val="774445071"/>
                    </a:ext>
                  </a:extLst>
                </a:gridCol>
                <a:gridCol w="1088571">
                  <a:extLst>
                    <a:ext uri="{9D8B030D-6E8A-4147-A177-3AD203B41FA5}">
                      <a16:colId xmlns:a16="http://schemas.microsoft.com/office/drawing/2014/main" val="136458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Type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2019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2020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2021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2022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19/22 Change 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21/22 Change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016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Assault Minor /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Mion-ionsaí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252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228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255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288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+14%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+13%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16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Assault Causing Harm /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Ionsaithe</a:t>
                      </a:r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ag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déanamh</a:t>
                      </a:r>
                      <a:r>
                        <a:rPr lang="en-I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dochar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72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59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70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74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+3% (2)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+6% (4)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36490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0AFCD6-EE5C-4B31-9260-71F8E756AEA5}" type="slidenum">
              <a:rPr lang="en-AU" smtClean="0"/>
              <a:pPr>
                <a:defRPr/>
              </a:pPr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6502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Domestic Abuse </a:t>
            </a:r>
            <a:endParaRPr lang="en-I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8245488"/>
              </p:ext>
            </p:extLst>
          </p:nvPr>
        </p:nvGraphicFramePr>
        <p:xfrm>
          <a:off x="517612" y="2931790"/>
          <a:ext cx="7499176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6225">
                  <a:extLst>
                    <a:ext uri="{9D8B030D-6E8A-4147-A177-3AD203B41FA5}">
                      <a16:colId xmlns:a16="http://schemas.microsoft.com/office/drawing/2014/main" val="1204614413"/>
                    </a:ext>
                  </a:extLst>
                </a:gridCol>
                <a:gridCol w="1132419">
                  <a:extLst>
                    <a:ext uri="{9D8B030D-6E8A-4147-A177-3AD203B41FA5}">
                      <a16:colId xmlns:a16="http://schemas.microsoft.com/office/drawing/2014/main" val="3175666758"/>
                    </a:ext>
                  </a:extLst>
                </a:gridCol>
                <a:gridCol w="1140532">
                  <a:extLst>
                    <a:ext uri="{9D8B030D-6E8A-4147-A177-3AD203B41FA5}">
                      <a16:colId xmlns:a16="http://schemas.microsoft.com/office/drawing/2014/main" val="515399171"/>
                    </a:ext>
                  </a:extLst>
                </a:gridCol>
              </a:tblGrid>
              <a:tr h="118973">
                <a:tc>
                  <a:txBody>
                    <a:bodyPr/>
                    <a:lstStyle/>
                    <a:p>
                      <a:r>
                        <a:rPr lang="en-IE" dirty="0" smtClean="0"/>
                        <a:t>Type – Galway County 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2021 YTD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2022 YTD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7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600" dirty="0" smtClean="0"/>
                        <a:t>Domestic Dispute – No Offence Disclosed </a:t>
                      </a:r>
                      <a:endParaRPr lang="en-I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492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577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359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Breach of Barring Order, Safety Order and Protection Order</a:t>
                      </a:r>
                    </a:p>
                    <a:p>
                      <a:endParaRPr lang="en-IE" sz="16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t-IT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Bearnaigh d’Orda Cosanta, Orda Cosaint </a:t>
                      </a:r>
                      <a:r>
                        <a:rPr lang="en-IE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agus</a:t>
                      </a:r>
                      <a:r>
                        <a:rPr lang="en-I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Orda</a:t>
                      </a:r>
                      <a:r>
                        <a:rPr lang="en-I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Sábháilte</a:t>
                      </a:r>
                      <a:endParaRPr lang="en-I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85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82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82543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0AFCD6-EE5C-4B31-9260-71F8E756AEA5}" type="slidenum">
              <a:rPr lang="en-AU" smtClean="0"/>
              <a:pPr>
                <a:defRPr/>
              </a:pPr>
              <a:t>15</a:t>
            </a:fld>
            <a:endParaRPr lang="en-AU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056258"/>
              </p:ext>
            </p:extLst>
          </p:nvPr>
        </p:nvGraphicFramePr>
        <p:xfrm>
          <a:off x="517612" y="1347614"/>
          <a:ext cx="7499175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6516">
                  <a:extLst>
                    <a:ext uri="{9D8B030D-6E8A-4147-A177-3AD203B41FA5}">
                      <a16:colId xmlns:a16="http://schemas.microsoft.com/office/drawing/2014/main" val="487552147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478367989"/>
                    </a:ext>
                  </a:extLst>
                </a:gridCol>
                <a:gridCol w="1140531">
                  <a:extLst>
                    <a:ext uri="{9D8B030D-6E8A-4147-A177-3AD203B41FA5}">
                      <a16:colId xmlns:a16="http://schemas.microsoft.com/office/drawing/2014/main" val="1850058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Galway</a:t>
                      </a:r>
                      <a:r>
                        <a:rPr lang="en-IE" baseline="0" dirty="0" smtClean="0"/>
                        <a:t> Division (City &amp; County)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2021 YTD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2022 YTD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129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dirty="0" smtClean="0"/>
                        <a:t>Domestic Abuse </a:t>
                      </a:r>
                    </a:p>
                    <a:p>
                      <a:endParaRPr lang="en-IE" dirty="0" smtClean="0"/>
                    </a:p>
                    <a:p>
                      <a:pPr marL="0" algn="l" defTabSz="914354" rtl="0" eaLnBrk="1" latinLnBrk="0" hangingPunct="1"/>
                      <a:r>
                        <a:rPr lang="en-IE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Eactraí</a:t>
                      </a:r>
                      <a:r>
                        <a:rPr lang="en-IE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Intíre</a:t>
                      </a:r>
                      <a:endParaRPr lang="en-IE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1863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1846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316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4105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2173591" y="125577"/>
            <a:ext cx="5998811" cy="496645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23478"/>
            <a:ext cx="7620000" cy="857251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Questions</a:t>
            </a:r>
            <a:endParaRPr lang="en-AU" dirty="0"/>
          </a:p>
        </p:txBody>
      </p:sp>
      <p:sp>
        <p:nvSpPr>
          <p:cNvPr id="6" name="Oval 5"/>
          <p:cNvSpPr/>
          <p:nvPr/>
        </p:nvSpPr>
        <p:spPr>
          <a:xfrm>
            <a:off x="4619194" y="3205936"/>
            <a:ext cx="792163" cy="792163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0AFCD6-EE5C-4B31-9260-71F8E756AEA5}" type="slidenum">
              <a:rPr lang="en-AU" smtClean="0"/>
              <a:pPr>
                <a:defRPr/>
              </a:pPr>
              <a:t>16</a:t>
            </a:fld>
            <a:endParaRPr lang="en-AU"/>
          </a:p>
        </p:txBody>
      </p:sp>
      <p:pic>
        <p:nvPicPr>
          <p:cNvPr id="7" name="Picture 6" descr="C:\Users\s3015139\AppData\Local\Microsoft\Windows\INetCache\Content.Outlook\BNRZ2X4L\badge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75" y="1"/>
            <a:ext cx="755576" cy="67827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3140469" y="4876586"/>
            <a:ext cx="26641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800" dirty="0">
                <a:solidFill>
                  <a:srgbClr val="0070C0"/>
                </a:solidFill>
              </a:rPr>
              <a:t>Ag </a:t>
            </a:r>
            <a:r>
              <a:rPr lang="en-IE" sz="800" dirty="0" err="1">
                <a:solidFill>
                  <a:srgbClr val="0070C0"/>
                </a:solidFill>
              </a:rPr>
              <a:t>Coinneáil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Daoine</a:t>
            </a:r>
            <a:r>
              <a:rPr lang="en-IE" sz="800" dirty="0">
                <a:solidFill>
                  <a:srgbClr val="0070C0"/>
                </a:solidFill>
              </a:rPr>
              <a:t> </a:t>
            </a:r>
            <a:r>
              <a:rPr lang="en-IE" sz="800" dirty="0" err="1">
                <a:solidFill>
                  <a:srgbClr val="0070C0"/>
                </a:solidFill>
              </a:rPr>
              <a:t>Sábháilte</a:t>
            </a:r>
            <a:r>
              <a:rPr lang="en-IE" sz="800" dirty="0">
                <a:solidFill>
                  <a:srgbClr val="0070C0"/>
                </a:solidFill>
              </a:rPr>
              <a:t> - Keeping People Safe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9879</TotalTime>
  <Words>941</Words>
  <Application>Microsoft Office PowerPoint</Application>
  <PresentationFormat>On-screen Show (16:9)</PresentationFormat>
  <Paragraphs>271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</vt:lpstr>
      <vt:lpstr>Wingdings</vt:lpstr>
      <vt:lpstr>Adjacency</vt:lpstr>
      <vt:lpstr>Comhchoiste Póilíneachta  Chontae na Gaillimhe</vt:lpstr>
      <vt:lpstr>PowerPoint Presentation</vt:lpstr>
      <vt:lpstr>JPC Annual Work Plan 2022</vt:lpstr>
      <vt:lpstr>Other Areas of Interest</vt:lpstr>
      <vt:lpstr>Data </vt:lpstr>
      <vt:lpstr>Volume of Incidents Calendar year to end of October 2022</vt:lpstr>
      <vt:lpstr>Volume of Arrests</vt:lpstr>
      <vt:lpstr>Anti-Social Behaviour and Street Crime</vt:lpstr>
      <vt:lpstr>Misuse of Drugs and Related Crime</vt:lpstr>
      <vt:lpstr>Cyber Fraud Crime </vt:lpstr>
      <vt:lpstr>Education &amp; Awareness Programme for Schools </vt:lpstr>
      <vt:lpstr>Education &amp; Awareness Programme for Schools </vt:lpstr>
      <vt:lpstr>Property Crime </vt:lpstr>
      <vt:lpstr>Assault</vt:lpstr>
      <vt:lpstr>Domestic Abuse 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Regional Intelligence Capability Project</dc:title>
  <dc:creator>Laurence.Scanlan@garda.ie</dc:creator>
  <cp:lastModifiedBy>S5112508</cp:lastModifiedBy>
  <cp:revision>264</cp:revision>
  <cp:lastPrinted>2022-11-14T10:08:24Z</cp:lastPrinted>
  <dcterms:created xsi:type="dcterms:W3CDTF">2013-04-17T10:03:08Z</dcterms:created>
  <dcterms:modified xsi:type="dcterms:W3CDTF">2022-11-14T15:11:21Z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Path">
    <vt:lpwstr>Regional Intelligence Capability Project</vt:lpwstr>
  </property>
  <property fmtid="{D5CDD505-2E9C-101B-9397-08002B2CF9AE}" pid="4" name="ArticulateGUID">
    <vt:lpwstr>EFD49FE7-F104-43EA-8E34-E5100C46346C</vt:lpwstr>
  </property>
  <property fmtid="{D5CDD505-2E9C-101B-9397-08002B2CF9AE}" pid="5" name="ArticulateProjectFull">
    <vt:lpwstr>D:\Users\David Notebook\Desktop\Regional Intelligence Capability Project Presentation Insp &amp; Supt Program 19-5-2014.ppta</vt:lpwstr>
  </property>
</Properties>
</file>