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4"/>
  </p:sldMasterIdLst>
  <p:notesMasterIdLst>
    <p:notesMasterId r:id="rId36"/>
  </p:notesMasterIdLst>
  <p:handoutMasterIdLst>
    <p:handoutMasterId r:id="rId37"/>
  </p:handoutMasterIdLst>
  <p:sldIdLst>
    <p:sldId id="398" r:id="rId5"/>
    <p:sldId id="257" r:id="rId6"/>
    <p:sldId id="434" r:id="rId7"/>
    <p:sldId id="435" r:id="rId8"/>
    <p:sldId id="455" r:id="rId9"/>
    <p:sldId id="476" r:id="rId10"/>
    <p:sldId id="527" r:id="rId11"/>
    <p:sldId id="456" r:id="rId12"/>
    <p:sldId id="457" r:id="rId13"/>
    <p:sldId id="458" r:id="rId14"/>
    <p:sldId id="460" r:id="rId15"/>
    <p:sldId id="461" r:id="rId16"/>
    <p:sldId id="462" r:id="rId17"/>
    <p:sldId id="464" r:id="rId18"/>
    <p:sldId id="508" r:id="rId19"/>
    <p:sldId id="509" r:id="rId20"/>
    <p:sldId id="510" r:id="rId21"/>
    <p:sldId id="511" r:id="rId22"/>
    <p:sldId id="512" r:id="rId23"/>
    <p:sldId id="514" r:id="rId24"/>
    <p:sldId id="490" r:id="rId25"/>
    <p:sldId id="477" r:id="rId26"/>
    <p:sldId id="520" r:id="rId27"/>
    <p:sldId id="521" r:id="rId28"/>
    <p:sldId id="523" r:id="rId29"/>
    <p:sldId id="524" r:id="rId30"/>
    <p:sldId id="525" r:id="rId31"/>
    <p:sldId id="526" r:id="rId32"/>
    <p:sldId id="498" r:id="rId33"/>
    <p:sldId id="500" r:id="rId34"/>
    <p:sldId id="303" r:id="rId3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llian Gannon" initials="G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02BE42-BB08-9640-875F-8DFA13157398}" v="243" dt="2020-09-29T17:11:02.2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 Gavin" userId="fd63ee33-5543-4262-bdd8-b4593e0d5060" providerId="ADAL" clId="{FD6C7CBB-9BAE-1C44-94A2-1BD3BEBC0E9C}"/>
    <pc:docChg chg="addSld modSld">
      <pc:chgData name="Mel Gavin" userId="fd63ee33-5543-4262-bdd8-b4593e0d5060" providerId="ADAL" clId="{FD6C7CBB-9BAE-1C44-94A2-1BD3BEBC0E9C}" dt="2020-09-24T08:14:48.347" v="88" actId="20577"/>
      <pc:docMkLst>
        <pc:docMk/>
      </pc:docMkLst>
      <pc:sldChg chg="modSp mod">
        <pc:chgData name="Mel Gavin" userId="fd63ee33-5543-4262-bdd8-b4593e0d5060" providerId="ADAL" clId="{FD6C7CBB-9BAE-1C44-94A2-1BD3BEBC0E9C}" dt="2020-09-24T07:55:09.862" v="2" actId="20577"/>
        <pc:sldMkLst>
          <pc:docMk/>
          <pc:sldMk cId="3401763785" sldId="476"/>
        </pc:sldMkLst>
        <pc:spChg chg="mod">
          <ac:chgData name="Mel Gavin" userId="fd63ee33-5543-4262-bdd8-b4593e0d5060" providerId="ADAL" clId="{FD6C7CBB-9BAE-1C44-94A2-1BD3BEBC0E9C}" dt="2020-09-24T07:55:09.862" v="2" actId="20577"/>
          <ac:spMkLst>
            <pc:docMk/>
            <pc:sldMk cId="3401763785" sldId="476"/>
            <ac:spMk id="7" creationId="{00000000-0000-0000-0000-000000000000}"/>
          </ac:spMkLst>
        </pc:spChg>
      </pc:sldChg>
      <pc:sldChg chg="modSp mod">
        <pc:chgData name="Mel Gavin" userId="fd63ee33-5543-4262-bdd8-b4593e0d5060" providerId="ADAL" clId="{FD6C7CBB-9BAE-1C44-94A2-1BD3BEBC0E9C}" dt="2020-09-24T08:14:48.347" v="88" actId="20577"/>
        <pc:sldMkLst>
          <pc:docMk/>
          <pc:sldMk cId="3950678090" sldId="500"/>
        </pc:sldMkLst>
        <pc:spChg chg="mod">
          <ac:chgData name="Mel Gavin" userId="fd63ee33-5543-4262-bdd8-b4593e0d5060" providerId="ADAL" clId="{FD6C7CBB-9BAE-1C44-94A2-1BD3BEBC0E9C}" dt="2020-09-24T08:14:48.347" v="88" actId="20577"/>
          <ac:spMkLst>
            <pc:docMk/>
            <pc:sldMk cId="3950678090" sldId="500"/>
            <ac:spMk id="16" creationId="{F6009DF1-68ED-7C43-BECD-7CA6D5E799B8}"/>
          </ac:spMkLst>
        </pc:spChg>
      </pc:sldChg>
      <pc:sldChg chg="addSp modSp mod">
        <pc:chgData name="Mel Gavin" userId="fd63ee33-5543-4262-bdd8-b4593e0d5060" providerId="ADAL" clId="{FD6C7CBB-9BAE-1C44-94A2-1BD3BEBC0E9C}" dt="2020-09-24T08:05:12.217" v="48" actId="208"/>
        <pc:sldMkLst>
          <pc:docMk/>
          <pc:sldMk cId="3602146743" sldId="521"/>
        </pc:sldMkLst>
        <pc:spChg chg="add mod">
          <ac:chgData name="Mel Gavin" userId="fd63ee33-5543-4262-bdd8-b4593e0d5060" providerId="ADAL" clId="{FD6C7CBB-9BAE-1C44-94A2-1BD3BEBC0E9C}" dt="2020-09-24T08:05:12.217" v="48" actId="208"/>
          <ac:spMkLst>
            <pc:docMk/>
            <pc:sldMk cId="3602146743" sldId="521"/>
            <ac:spMk id="2" creationId="{DEB3EB60-0456-FC4A-848F-AE6A2BDE609A}"/>
          </ac:spMkLst>
        </pc:spChg>
      </pc:sldChg>
      <pc:sldChg chg="addSp modSp mod">
        <pc:chgData name="Mel Gavin" userId="fd63ee33-5543-4262-bdd8-b4593e0d5060" providerId="ADAL" clId="{FD6C7CBB-9BAE-1C44-94A2-1BD3BEBC0E9C}" dt="2020-09-24T08:07:52.933" v="58" actId="14100"/>
        <pc:sldMkLst>
          <pc:docMk/>
          <pc:sldMk cId="2687622114" sldId="524"/>
        </pc:sldMkLst>
        <pc:spChg chg="add mod">
          <ac:chgData name="Mel Gavin" userId="fd63ee33-5543-4262-bdd8-b4593e0d5060" providerId="ADAL" clId="{FD6C7CBB-9BAE-1C44-94A2-1BD3BEBC0E9C}" dt="2020-09-24T08:07:52.933" v="58" actId="14100"/>
          <ac:spMkLst>
            <pc:docMk/>
            <pc:sldMk cId="2687622114" sldId="524"/>
            <ac:spMk id="5" creationId="{983F193A-B856-5A43-9B7B-04B2F202B4D7}"/>
          </ac:spMkLst>
        </pc:spChg>
      </pc:sldChg>
      <pc:sldChg chg="addSp modSp mod">
        <pc:chgData name="Mel Gavin" userId="fd63ee33-5543-4262-bdd8-b4593e0d5060" providerId="ADAL" clId="{FD6C7CBB-9BAE-1C44-94A2-1BD3BEBC0E9C}" dt="2020-09-24T08:10:53.188" v="67" actId="1076"/>
        <pc:sldMkLst>
          <pc:docMk/>
          <pc:sldMk cId="3493478974" sldId="525"/>
        </pc:sldMkLst>
        <pc:spChg chg="add mod">
          <ac:chgData name="Mel Gavin" userId="fd63ee33-5543-4262-bdd8-b4593e0d5060" providerId="ADAL" clId="{FD6C7CBB-9BAE-1C44-94A2-1BD3BEBC0E9C}" dt="2020-09-24T08:10:27.239" v="59" actId="1076"/>
          <ac:spMkLst>
            <pc:docMk/>
            <pc:sldMk cId="3493478974" sldId="525"/>
            <ac:spMk id="5" creationId="{45AEBA7C-E676-1F4A-8415-D361245008C5}"/>
          </ac:spMkLst>
        </pc:spChg>
        <pc:spChg chg="add mod">
          <ac:chgData name="Mel Gavin" userId="fd63ee33-5543-4262-bdd8-b4593e0d5060" providerId="ADAL" clId="{FD6C7CBB-9BAE-1C44-94A2-1BD3BEBC0E9C}" dt="2020-09-24T08:10:35.341" v="62" actId="14100"/>
          <ac:spMkLst>
            <pc:docMk/>
            <pc:sldMk cId="3493478974" sldId="525"/>
            <ac:spMk id="8" creationId="{1328FE71-0180-8C45-969C-BF5C8450D764}"/>
          </ac:spMkLst>
        </pc:spChg>
        <pc:spChg chg="add mod">
          <ac:chgData name="Mel Gavin" userId="fd63ee33-5543-4262-bdd8-b4593e0d5060" providerId="ADAL" clId="{FD6C7CBB-9BAE-1C44-94A2-1BD3BEBC0E9C}" dt="2020-09-24T08:10:53.188" v="67" actId="1076"/>
          <ac:spMkLst>
            <pc:docMk/>
            <pc:sldMk cId="3493478974" sldId="525"/>
            <ac:spMk id="9" creationId="{4AE22F3D-A08A-5447-B5C5-FA98152B423E}"/>
          </ac:spMkLst>
        </pc:spChg>
        <pc:spChg chg="add mod">
          <ac:chgData name="Mel Gavin" userId="fd63ee33-5543-4262-bdd8-b4593e0d5060" providerId="ADAL" clId="{FD6C7CBB-9BAE-1C44-94A2-1BD3BEBC0E9C}" dt="2020-09-24T08:10:50.118" v="66" actId="1076"/>
          <ac:spMkLst>
            <pc:docMk/>
            <pc:sldMk cId="3493478974" sldId="525"/>
            <ac:spMk id="10" creationId="{F148FAEF-EE64-6A4C-9A5C-164F9F2F1D85}"/>
          </ac:spMkLst>
        </pc:spChg>
      </pc:sldChg>
      <pc:sldChg chg="addSp modSp mod">
        <pc:chgData name="Mel Gavin" userId="fd63ee33-5543-4262-bdd8-b4593e0d5060" providerId="ADAL" clId="{FD6C7CBB-9BAE-1C44-94A2-1BD3BEBC0E9C}" dt="2020-09-24T08:13:07.275" v="73" actId="14100"/>
        <pc:sldMkLst>
          <pc:docMk/>
          <pc:sldMk cId="3562743608" sldId="526"/>
        </pc:sldMkLst>
        <pc:spChg chg="add mod">
          <ac:chgData name="Mel Gavin" userId="fd63ee33-5543-4262-bdd8-b4593e0d5060" providerId="ADAL" clId="{FD6C7CBB-9BAE-1C44-94A2-1BD3BEBC0E9C}" dt="2020-09-24T08:13:07.275" v="73" actId="14100"/>
          <ac:spMkLst>
            <pc:docMk/>
            <pc:sldMk cId="3562743608" sldId="526"/>
            <ac:spMk id="5" creationId="{65AAEC3E-7DB2-3542-8EDE-1E24D366F8EF}"/>
          </ac:spMkLst>
        </pc:spChg>
      </pc:sldChg>
      <pc:sldChg chg="addSp delSp modSp add mod">
        <pc:chgData name="Mel Gavin" userId="fd63ee33-5543-4262-bdd8-b4593e0d5060" providerId="ADAL" clId="{FD6C7CBB-9BAE-1C44-94A2-1BD3BEBC0E9C}" dt="2020-09-24T07:58:05.404" v="43" actId="1076"/>
        <pc:sldMkLst>
          <pc:docMk/>
          <pc:sldMk cId="4184810011" sldId="527"/>
        </pc:sldMkLst>
        <pc:spChg chg="mod">
          <ac:chgData name="Mel Gavin" userId="fd63ee33-5543-4262-bdd8-b4593e0d5060" providerId="ADAL" clId="{FD6C7CBB-9BAE-1C44-94A2-1BD3BEBC0E9C}" dt="2020-09-24T07:57:17.455" v="38" actId="20577"/>
          <ac:spMkLst>
            <pc:docMk/>
            <pc:sldMk cId="4184810011" sldId="527"/>
            <ac:spMk id="7" creationId="{00000000-0000-0000-0000-000000000000}"/>
          </ac:spMkLst>
        </pc:spChg>
        <pc:graphicFrameChg chg="add del mod">
          <ac:chgData name="Mel Gavin" userId="fd63ee33-5543-4262-bdd8-b4593e0d5060" providerId="ADAL" clId="{FD6C7CBB-9BAE-1C44-94A2-1BD3BEBC0E9C}" dt="2020-09-24T07:56:55.830" v="5"/>
          <ac:graphicFrameMkLst>
            <pc:docMk/>
            <pc:sldMk cId="4184810011" sldId="527"/>
            <ac:graphicFrameMk id="3" creationId="{C3499BF3-12C6-B147-ACE1-EB6720C17024}"/>
          </ac:graphicFrameMkLst>
        </pc:graphicFrameChg>
        <pc:graphicFrameChg chg="add mod modGraphic">
          <ac:chgData name="Mel Gavin" userId="fd63ee33-5543-4262-bdd8-b4593e0d5060" providerId="ADAL" clId="{FD6C7CBB-9BAE-1C44-94A2-1BD3BEBC0E9C}" dt="2020-09-24T07:58:05.404" v="43" actId="1076"/>
          <ac:graphicFrameMkLst>
            <pc:docMk/>
            <pc:sldMk cId="4184810011" sldId="527"/>
            <ac:graphicFrameMk id="4" creationId="{E3979435-8BB8-A148-A5AD-87ED7FDDB578}"/>
          </ac:graphicFrameMkLst>
        </pc:graphicFrameChg>
      </pc:sldChg>
    </pc:docChg>
  </pc:docChgLst>
  <pc:docChgLst>
    <pc:chgData name="Mel Gavin" userId="fd63ee33-5543-4262-bdd8-b4593e0d5060" providerId="ADAL" clId="{D402BE42-BB08-9640-875F-8DFA13157398}"/>
    <pc:docChg chg="undo custSel delSld modSld">
      <pc:chgData name="Mel Gavin" userId="fd63ee33-5543-4262-bdd8-b4593e0d5060" providerId="ADAL" clId="{D402BE42-BB08-9640-875F-8DFA13157398}" dt="2020-09-29T17:11:02.255" v="239" actId="20577"/>
      <pc:docMkLst>
        <pc:docMk/>
      </pc:docMkLst>
      <pc:sldChg chg="modSp mod">
        <pc:chgData name="Mel Gavin" userId="fd63ee33-5543-4262-bdd8-b4593e0d5060" providerId="ADAL" clId="{D402BE42-BB08-9640-875F-8DFA13157398}" dt="2020-09-29T17:11:02.255" v="239" actId="20577"/>
        <pc:sldMkLst>
          <pc:docMk/>
          <pc:sldMk cId="2025669988" sldId="498"/>
        </pc:sldMkLst>
        <pc:spChg chg="mod">
          <ac:chgData name="Mel Gavin" userId="fd63ee33-5543-4262-bdd8-b4593e0d5060" providerId="ADAL" clId="{D402BE42-BB08-9640-875F-8DFA13157398}" dt="2020-09-29T17:11:02.255" v="239" actId="20577"/>
          <ac:spMkLst>
            <pc:docMk/>
            <pc:sldMk cId="2025669988" sldId="498"/>
            <ac:spMk id="4" creationId="{00000000-0000-0000-0000-000000000000}"/>
          </ac:spMkLst>
        </pc:spChg>
      </pc:sldChg>
      <pc:sldChg chg="addSp delSp modSp mod">
        <pc:chgData name="Mel Gavin" userId="fd63ee33-5543-4262-bdd8-b4593e0d5060" providerId="ADAL" clId="{D402BE42-BB08-9640-875F-8DFA13157398}" dt="2020-09-29T16:55:17.721" v="37" actId="1076"/>
        <pc:sldMkLst>
          <pc:docMk/>
          <pc:sldMk cId="1877698459" sldId="520"/>
        </pc:sldMkLst>
        <pc:spChg chg="mod">
          <ac:chgData name="Mel Gavin" userId="fd63ee33-5543-4262-bdd8-b4593e0d5060" providerId="ADAL" clId="{D402BE42-BB08-9640-875F-8DFA13157398}" dt="2020-09-29T16:54:06.318" v="29" actId="167"/>
          <ac:spMkLst>
            <pc:docMk/>
            <pc:sldMk cId="1877698459" sldId="520"/>
            <ac:spMk id="2" creationId="{00000000-0000-0000-0000-000000000000}"/>
          </ac:spMkLst>
        </pc:spChg>
        <pc:graphicFrameChg chg="del">
          <ac:chgData name="Mel Gavin" userId="fd63ee33-5543-4262-bdd8-b4593e0d5060" providerId="ADAL" clId="{D402BE42-BB08-9640-875F-8DFA13157398}" dt="2020-09-29T16:55:13.244" v="36" actId="478"/>
          <ac:graphicFrameMkLst>
            <pc:docMk/>
            <pc:sldMk cId="1877698459" sldId="520"/>
            <ac:graphicFrameMk id="3" creationId="{4620C623-2CC1-0844-8F9D-BED69B9F3F22}"/>
          </ac:graphicFrameMkLst>
        </pc:graphicFrameChg>
        <pc:graphicFrameChg chg="add del mod">
          <ac:chgData name="Mel Gavin" userId="fd63ee33-5543-4262-bdd8-b4593e0d5060" providerId="ADAL" clId="{D402BE42-BB08-9640-875F-8DFA13157398}" dt="2020-09-29T16:54:54.776" v="31"/>
          <ac:graphicFrameMkLst>
            <pc:docMk/>
            <pc:sldMk cId="1877698459" sldId="520"/>
            <ac:graphicFrameMk id="4" creationId="{EDEEE11D-B324-074F-AD06-C60B2FA6CB98}"/>
          </ac:graphicFrameMkLst>
        </pc:graphicFrameChg>
        <pc:graphicFrameChg chg="add mod modGraphic">
          <ac:chgData name="Mel Gavin" userId="fd63ee33-5543-4262-bdd8-b4593e0d5060" providerId="ADAL" clId="{D402BE42-BB08-9640-875F-8DFA13157398}" dt="2020-09-29T16:55:17.721" v="37" actId="1076"/>
          <ac:graphicFrameMkLst>
            <pc:docMk/>
            <pc:sldMk cId="1877698459" sldId="520"/>
            <ac:graphicFrameMk id="5" creationId="{37536C20-BF8F-D143-BA7C-2229D0EE63D6}"/>
          </ac:graphicFrameMkLst>
        </pc:graphicFrameChg>
      </pc:sldChg>
      <pc:sldChg chg="addSp delSp modSp mod">
        <pc:chgData name="Mel Gavin" userId="fd63ee33-5543-4262-bdd8-b4593e0d5060" providerId="ADAL" clId="{D402BE42-BB08-9640-875F-8DFA13157398}" dt="2020-09-29T16:59:30.976" v="100" actId="20577"/>
        <pc:sldMkLst>
          <pc:docMk/>
          <pc:sldMk cId="3602146743" sldId="521"/>
        </pc:sldMkLst>
        <pc:spChg chg="mod">
          <ac:chgData name="Mel Gavin" userId="fd63ee33-5543-4262-bdd8-b4593e0d5060" providerId="ADAL" clId="{D402BE42-BB08-9640-875F-8DFA13157398}" dt="2020-09-29T16:59:07.291" v="62" actId="1076"/>
          <ac:spMkLst>
            <pc:docMk/>
            <pc:sldMk cId="3602146743" sldId="521"/>
            <ac:spMk id="2" creationId="{DEB3EB60-0456-FC4A-848F-AE6A2BDE609A}"/>
          </ac:spMkLst>
        </pc:spChg>
        <pc:spChg chg="del">
          <ac:chgData name="Mel Gavin" userId="fd63ee33-5543-4262-bdd8-b4593e0d5060" providerId="ADAL" clId="{D402BE42-BB08-9640-875F-8DFA13157398}" dt="2020-09-29T16:55:27.419" v="38" actId="478"/>
          <ac:spMkLst>
            <pc:docMk/>
            <pc:sldMk cId="3602146743" sldId="521"/>
            <ac:spMk id="6" creationId="{AE216B27-2EAE-BA4C-9926-FBBF276894A7}"/>
          </ac:spMkLst>
        </pc:spChg>
        <pc:spChg chg="mod">
          <ac:chgData name="Mel Gavin" userId="fd63ee33-5543-4262-bdd8-b4593e0d5060" providerId="ADAL" clId="{D402BE42-BB08-9640-875F-8DFA13157398}" dt="2020-09-29T16:59:30.976" v="100" actId="20577"/>
          <ac:spMkLst>
            <pc:docMk/>
            <pc:sldMk cId="3602146743" sldId="521"/>
            <ac:spMk id="7" creationId="{5D24E4CC-3722-1242-9C3A-05277E82B8AC}"/>
          </ac:spMkLst>
        </pc:spChg>
        <pc:spChg chg="add del mod">
          <ac:chgData name="Mel Gavin" userId="fd63ee33-5543-4262-bdd8-b4593e0d5060" providerId="ADAL" clId="{D402BE42-BB08-9640-875F-8DFA13157398}" dt="2020-09-29T16:58:34.178" v="52" actId="478"/>
          <ac:spMkLst>
            <pc:docMk/>
            <pc:sldMk cId="3602146743" sldId="521"/>
            <ac:spMk id="8" creationId="{3633AE6C-85CF-E14A-A009-EEDAB8E70758}"/>
          </ac:spMkLst>
        </pc:spChg>
        <pc:graphicFrameChg chg="del">
          <ac:chgData name="Mel Gavin" userId="fd63ee33-5543-4262-bdd8-b4593e0d5060" providerId="ADAL" clId="{D402BE42-BB08-9640-875F-8DFA13157398}" dt="2020-09-29T16:58:37.275" v="53" actId="478"/>
          <ac:graphicFrameMkLst>
            <pc:docMk/>
            <pc:sldMk cId="3602146743" sldId="521"/>
            <ac:graphicFrameMk id="5" creationId="{00000000-0008-0000-0200-000002000000}"/>
          </ac:graphicFrameMkLst>
        </pc:graphicFrameChg>
        <pc:graphicFrameChg chg="add mod">
          <ac:chgData name="Mel Gavin" userId="fd63ee33-5543-4262-bdd8-b4593e0d5060" providerId="ADAL" clId="{D402BE42-BB08-9640-875F-8DFA13157398}" dt="2020-09-29T16:59:01.399" v="61" actId="171"/>
          <ac:graphicFrameMkLst>
            <pc:docMk/>
            <pc:sldMk cId="3602146743" sldId="521"/>
            <ac:graphicFrameMk id="9" creationId="{00000000-0008-0000-0200-000002000000}"/>
          </ac:graphicFrameMkLst>
        </pc:graphicFrameChg>
      </pc:sldChg>
      <pc:sldChg chg="addSp delSp modSp del mod">
        <pc:chgData name="Mel Gavin" userId="fd63ee33-5543-4262-bdd8-b4593e0d5060" providerId="ADAL" clId="{D402BE42-BB08-9640-875F-8DFA13157398}" dt="2020-09-29T17:00:42.747" v="103" actId="2696"/>
        <pc:sldMkLst>
          <pc:docMk/>
          <pc:sldMk cId="1647474700" sldId="522"/>
        </pc:sldMkLst>
        <pc:spChg chg="del">
          <ac:chgData name="Mel Gavin" userId="fd63ee33-5543-4262-bdd8-b4593e0d5060" providerId="ADAL" clId="{D402BE42-BB08-9640-875F-8DFA13157398}" dt="2020-09-29T16:55:29.254" v="39" actId="478"/>
          <ac:spMkLst>
            <pc:docMk/>
            <pc:sldMk cId="1647474700" sldId="522"/>
            <ac:spMk id="6" creationId="{AE216B27-2EAE-BA4C-9926-FBBF276894A7}"/>
          </ac:spMkLst>
        </pc:spChg>
        <pc:spChg chg="add mod">
          <ac:chgData name="Mel Gavin" userId="fd63ee33-5543-4262-bdd8-b4593e0d5060" providerId="ADAL" clId="{D402BE42-BB08-9640-875F-8DFA13157398}" dt="2020-09-29T16:59:52.047" v="102" actId="167"/>
          <ac:spMkLst>
            <pc:docMk/>
            <pc:sldMk cId="1647474700" sldId="522"/>
            <ac:spMk id="8" creationId="{CAD8414B-1E8A-7A46-8B6E-09077A0595DC}"/>
          </ac:spMkLst>
        </pc:spChg>
      </pc:sldChg>
      <pc:sldChg chg="addSp delSp modSp mod">
        <pc:chgData name="Mel Gavin" userId="fd63ee33-5543-4262-bdd8-b4593e0d5060" providerId="ADAL" clId="{D402BE42-BB08-9640-875F-8DFA13157398}" dt="2020-09-29T17:01:25.579" v="114" actId="14100"/>
        <pc:sldMkLst>
          <pc:docMk/>
          <pc:sldMk cId="1260668685" sldId="523"/>
        </pc:sldMkLst>
        <pc:spChg chg="add mod">
          <ac:chgData name="Mel Gavin" userId="fd63ee33-5543-4262-bdd8-b4593e0d5060" providerId="ADAL" clId="{D402BE42-BB08-9640-875F-8DFA13157398}" dt="2020-09-29T17:00:47.756" v="104" actId="167"/>
          <ac:spMkLst>
            <pc:docMk/>
            <pc:sldMk cId="1260668685" sldId="523"/>
            <ac:spMk id="5" creationId="{7B871C62-22B3-7E4C-825E-7AF54F3FD8BB}"/>
          </ac:spMkLst>
        </pc:spChg>
        <pc:spChg chg="del">
          <ac:chgData name="Mel Gavin" userId="fd63ee33-5543-4262-bdd8-b4593e0d5060" providerId="ADAL" clId="{D402BE42-BB08-9640-875F-8DFA13157398}" dt="2020-09-29T16:55:32.488" v="40" actId="478"/>
          <ac:spMkLst>
            <pc:docMk/>
            <pc:sldMk cId="1260668685" sldId="523"/>
            <ac:spMk id="6" creationId="{AE216B27-2EAE-BA4C-9926-FBBF276894A7}"/>
          </ac:spMkLst>
        </pc:spChg>
        <pc:graphicFrameChg chg="del">
          <ac:chgData name="Mel Gavin" userId="fd63ee33-5543-4262-bdd8-b4593e0d5060" providerId="ADAL" clId="{D402BE42-BB08-9640-875F-8DFA13157398}" dt="2020-09-29T17:00:54.543" v="105" actId="478"/>
          <ac:graphicFrameMkLst>
            <pc:docMk/>
            <pc:sldMk cId="1260668685" sldId="523"/>
            <ac:graphicFrameMk id="4" creationId="{00000000-0008-0000-0400-000002000000}"/>
          </ac:graphicFrameMkLst>
        </pc:graphicFrameChg>
        <pc:graphicFrameChg chg="add mod">
          <ac:chgData name="Mel Gavin" userId="fd63ee33-5543-4262-bdd8-b4593e0d5060" providerId="ADAL" clId="{D402BE42-BB08-9640-875F-8DFA13157398}" dt="2020-09-29T17:01:25.579" v="114" actId="14100"/>
          <ac:graphicFrameMkLst>
            <pc:docMk/>
            <pc:sldMk cId="1260668685" sldId="523"/>
            <ac:graphicFrameMk id="8" creationId="{00000000-0008-0000-0400-000002000000}"/>
          </ac:graphicFrameMkLst>
        </pc:graphicFrameChg>
      </pc:sldChg>
      <pc:sldChg chg="addSp delSp modSp mod">
        <pc:chgData name="Mel Gavin" userId="fd63ee33-5543-4262-bdd8-b4593e0d5060" providerId="ADAL" clId="{D402BE42-BB08-9640-875F-8DFA13157398}" dt="2020-09-29T17:08:23.600" v="172" actId="27918"/>
        <pc:sldMkLst>
          <pc:docMk/>
          <pc:sldMk cId="2687622114" sldId="524"/>
        </pc:sldMkLst>
        <pc:spChg chg="add del mod">
          <ac:chgData name="Mel Gavin" userId="fd63ee33-5543-4262-bdd8-b4593e0d5060" providerId="ADAL" clId="{D402BE42-BB08-9640-875F-8DFA13157398}" dt="2020-09-29T17:03:56.316" v="155" actId="14100"/>
          <ac:spMkLst>
            <pc:docMk/>
            <pc:sldMk cId="2687622114" sldId="524"/>
            <ac:spMk id="5" creationId="{983F193A-B856-5A43-9B7B-04B2F202B4D7}"/>
          </ac:spMkLst>
        </pc:spChg>
        <pc:spChg chg="del">
          <ac:chgData name="Mel Gavin" userId="fd63ee33-5543-4262-bdd8-b4593e0d5060" providerId="ADAL" clId="{D402BE42-BB08-9640-875F-8DFA13157398}" dt="2020-09-29T16:55:35.033" v="41" actId="478"/>
          <ac:spMkLst>
            <pc:docMk/>
            <pc:sldMk cId="2687622114" sldId="524"/>
            <ac:spMk id="6" creationId="{AE216B27-2EAE-BA4C-9926-FBBF276894A7}"/>
          </ac:spMkLst>
        </pc:spChg>
        <pc:spChg chg="mod">
          <ac:chgData name="Mel Gavin" userId="fd63ee33-5543-4262-bdd8-b4593e0d5060" providerId="ADAL" clId="{D402BE42-BB08-9640-875F-8DFA13157398}" dt="2020-09-29T17:03:43.907" v="151" actId="20577"/>
          <ac:spMkLst>
            <pc:docMk/>
            <pc:sldMk cId="2687622114" sldId="524"/>
            <ac:spMk id="7" creationId="{5D24E4CC-3722-1242-9C3A-05277E82B8AC}"/>
          </ac:spMkLst>
        </pc:spChg>
        <pc:spChg chg="add del mod">
          <ac:chgData name="Mel Gavin" userId="fd63ee33-5543-4262-bdd8-b4593e0d5060" providerId="ADAL" clId="{D402BE42-BB08-9640-875F-8DFA13157398}" dt="2020-09-29T17:02:59.172" v="117" actId="478"/>
          <ac:spMkLst>
            <pc:docMk/>
            <pc:sldMk cId="2687622114" sldId="524"/>
            <ac:spMk id="8" creationId="{B12B1254-48CE-DC45-85FC-548EBF29140F}"/>
          </ac:spMkLst>
        </pc:spChg>
        <pc:graphicFrameChg chg="del">
          <ac:chgData name="Mel Gavin" userId="fd63ee33-5543-4262-bdd8-b4593e0d5060" providerId="ADAL" clId="{D402BE42-BB08-9640-875F-8DFA13157398}" dt="2020-09-29T17:03:02.426" v="118" actId="478"/>
          <ac:graphicFrameMkLst>
            <pc:docMk/>
            <pc:sldMk cId="2687622114" sldId="524"/>
            <ac:graphicFrameMk id="4" creationId="{D2825A7B-6CA5-8C40-B963-CFBF2307DB92}"/>
          </ac:graphicFrameMkLst>
        </pc:graphicFrameChg>
        <pc:graphicFrameChg chg="add mod">
          <ac:chgData name="Mel Gavin" userId="fd63ee33-5543-4262-bdd8-b4593e0d5060" providerId="ADAL" clId="{D402BE42-BB08-9640-875F-8DFA13157398}" dt="2020-09-29T17:03:19.657" v="127" actId="14100"/>
          <ac:graphicFrameMkLst>
            <pc:docMk/>
            <pc:sldMk cId="2687622114" sldId="524"/>
            <ac:graphicFrameMk id="9" creationId="{D2825A7B-6CA5-8C40-B963-CFBF2307DB92}"/>
          </ac:graphicFrameMkLst>
        </pc:graphicFrameChg>
      </pc:sldChg>
      <pc:sldChg chg="addSp delSp modSp mod">
        <pc:chgData name="Mel Gavin" userId="fd63ee33-5543-4262-bdd8-b4593e0d5060" providerId="ADAL" clId="{D402BE42-BB08-9640-875F-8DFA13157398}" dt="2020-09-29T17:08:39.878" v="177"/>
        <pc:sldMkLst>
          <pc:docMk/>
          <pc:sldMk cId="3493478974" sldId="525"/>
        </pc:sldMkLst>
        <pc:spChg chg="del">
          <ac:chgData name="Mel Gavin" userId="fd63ee33-5543-4262-bdd8-b4593e0d5060" providerId="ADAL" clId="{D402BE42-BB08-9640-875F-8DFA13157398}" dt="2020-09-29T17:08:32.447" v="176" actId="478"/>
          <ac:spMkLst>
            <pc:docMk/>
            <pc:sldMk cId="3493478974" sldId="525"/>
            <ac:spMk id="5" creationId="{45AEBA7C-E676-1F4A-8415-D361245008C5}"/>
          </ac:spMkLst>
        </pc:spChg>
        <pc:spChg chg="del">
          <ac:chgData name="Mel Gavin" userId="fd63ee33-5543-4262-bdd8-b4593e0d5060" providerId="ADAL" clId="{D402BE42-BB08-9640-875F-8DFA13157398}" dt="2020-09-29T16:55:38.144" v="42" actId="478"/>
          <ac:spMkLst>
            <pc:docMk/>
            <pc:sldMk cId="3493478974" sldId="525"/>
            <ac:spMk id="6" creationId="{AE216B27-2EAE-BA4C-9926-FBBF276894A7}"/>
          </ac:spMkLst>
        </pc:spChg>
        <pc:spChg chg="del">
          <ac:chgData name="Mel Gavin" userId="fd63ee33-5543-4262-bdd8-b4593e0d5060" providerId="ADAL" clId="{D402BE42-BB08-9640-875F-8DFA13157398}" dt="2020-09-29T17:08:30.980" v="175" actId="478"/>
          <ac:spMkLst>
            <pc:docMk/>
            <pc:sldMk cId="3493478974" sldId="525"/>
            <ac:spMk id="8" creationId="{1328FE71-0180-8C45-969C-BF5C8450D764}"/>
          </ac:spMkLst>
        </pc:spChg>
        <pc:spChg chg="del">
          <ac:chgData name="Mel Gavin" userId="fd63ee33-5543-4262-bdd8-b4593e0d5060" providerId="ADAL" clId="{D402BE42-BB08-9640-875F-8DFA13157398}" dt="2020-09-29T17:08:27.873" v="173" actId="478"/>
          <ac:spMkLst>
            <pc:docMk/>
            <pc:sldMk cId="3493478974" sldId="525"/>
            <ac:spMk id="9" creationId="{4AE22F3D-A08A-5447-B5C5-FA98152B423E}"/>
          </ac:spMkLst>
        </pc:spChg>
        <pc:spChg chg="del">
          <ac:chgData name="Mel Gavin" userId="fd63ee33-5543-4262-bdd8-b4593e0d5060" providerId="ADAL" clId="{D402BE42-BB08-9640-875F-8DFA13157398}" dt="2020-09-29T17:08:29.001" v="174" actId="478"/>
          <ac:spMkLst>
            <pc:docMk/>
            <pc:sldMk cId="3493478974" sldId="525"/>
            <ac:spMk id="10" creationId="{F148FAEF-EE64-6A4C-9A5C-164F9F2F1D85}"/>
          </ac:spMkLst>
        </pc:spChg>
        <pc:spChg chg="add mod">
          <ac:chgData name="Mel Gavin" userId="fd63ee33-5543-4262-bdd8-b4593e0d5060" providerId="ADAL" clId="{D402BE42-BB08-9640-875F-8DFA13157398}" dt="2020-09-29T17:04:23.543" v="156" actId="167"/>
          <ac:spMkLst>
            <pc:docMk/>
            <pc:sldMk cId="3493478974" sldId="525"/>
            <ac:spMk id="11" creationId="{B2E1471B-ED3B-B04F-847C-ACDF90A62197}"/>
          </ac:spMkLst>
        </pc:spChg>
        <pc:graphicFrameChg chg="del">
          <ac:chgData name="Mel Gavin" userId="fd63ee33-5543-4262-bdd8-b4593e0d5060" providerId="ADAL" clId="{D402BE42-BB08-9640-875F-8DFA13157398}" dt="2020-09-29T17:07:43.685" v="157" actId="478"/>
          <ac:graphicFrameMkLst>
            <pc:docMk/>
            <pc:sldMk cId="3493478974" sldId="525"/>
            <ac:graphicFrameMk id="4" creationId="{1DBC9FEC-1C13-374A-8097-F43BD3CEB3C3}"/>
          </ac:graphicFrameMkLst>
        </pc:graphicFrameChg>
        <pc:graphicFrameChg chg="add mod">
          <ac:chgData name="Mel Gavin" userId="fd63ee33-5543-4262-bdd8-b4593e0d5060" providerId="ADAL" clId="{D402BE42-BB08-9640-875F-8DFA13157398}" dt="2020-09-29T17:08:39.878" v="177"/>
          <ac:graphicFrameMkLst>
            <pc:docMk/>
            <pc:sldMk cId="3493478974" sldId="525"/>
            <ac:graphicFrameMk id="12" creationId="{7C7C1BF3-02F9-7C45-8888-89048A5378A3}"/>
          </ac:graphicFrameMkLst>
        </pc:graphicFrameChg>
        <pc:graphicFrameChg chg="add mod">
          <ac:chgData name="Mel Gavin" userId="fd63ee33-5543-4262-bdd8-b4593e0d5060" providerId="ADAL" clId="{D402BE42-BB08-9640-875F-8DFA13157398}" dt="2020-09-29T17:07:55.041" v="162" actId="571"/>
          <ac:graphicFrameMkLst>
            <pc:docMk/>
            <pc:sldMk cId="3493478974" sldId="525"/>
            <ac:graphicFrameMk id="13" creationId="{048144BC-A501-3445-AF0F-1E0B67ADC01A}"/>
          </ac:graphicFrameMkLst>
        </pc:graphicFrameChg>
      </pc:sldChg>
      <pc:sldChg chg="addSp delSp modSp mod">
        <pc:chgData name="Mel Gavin" userId="fd63ee33-5543-4262-bdd8-b4593e0d5060" providerId="ADAL" clId="{D402BE42-BB08-9640-875F-8DFA13157398}" dt="2020-09-29T17:10:15.380" v="194" actId="1076"/>
        <pc:sldMkLst>
          <pc:docMk/>
          <pc:sldMk cId="3562743608" sldId="526"/>
        </pc:sldMkLst>
        <pc:spChg chg="mod">
          <ac:chgData name="Mel Gavin" userId="fd63ee33-5543-4262-bdd8-b4593e0d5060" providerId="ADAL" clId="{D402BE42-BB08-9640-875F-8DFA13157398}" dt="2020-09-29T17:10:15.380" v="194" actId="1076"/>
          <ac:spMkLst>
            <pc:docMk/>
            <pc:sldMk cId="3562743608" sldId="526"/>
            <ac:spMk id="5" creationId="{65AAEC3E-7DB2-3542-8EDE-1E24D366F8EF}"/>
          </ac:spMkLst>
        </pc:spChg>
        <pc:spChg chg="del">
          <ac:chgData name="Mel Gavin" userId="fd63ee33-5543-4262-bdd8-b4593e0d5060" providerId="ADAL" clId="{D402BE42-BB08-9640-875F-8DFA13157398}" dt="2020-09-29T16:55:41.153" v="43" actId="478"/>
          <ac:spMkLst>
            <pc:docMk/>
            <pc:sldMk cId="3562743608" sldId="526"/>
            <ac:spMk id="6" creationId="{AE216B27-2EAE-BA4C-9926-FBBF276894A7}"/>
          </ac:spMkLst>
        </pc:spChg>
        <pc:spChg chg="add mod">
          <ac:chgData name="Mel Gavin" userId="fd63ee33-5543-4262-bdd8-b4593e0d5060" providerId="ADAL" clId="{D402BE42-BB08-9640-875F-8DFA13157398}" dt="2020-09-29T17:08:53.879" v="178" actId="167"/>
          <ac:spMkLst>
            <pc:docMk/>
            <pc:sldMk cId="3562743608" sldId="526"/>
            <ac:spMk id="8" creationId="{1864045A-0363-7745-8545-7B0B2EC7152D}"/>
          </ac:spMkLst>
        </pc:spChg>
        <pc:graphicFrameChg chg="del">
          <ac:chgData name="Mel Gavin" userId="fd63ee33-5543-4262-bdd8-b4593e0d5060" providerId="ADAL" clId="{D402BE42-BB08-9640-875F-8DFA13157398}" dt="2020-09-29T17:09:33.946" v="179" actId="478"/>
          <ac:graphicFrameMkLst>
            <pc:docMk/>
            <pc:sldMk cId="3562743608" sldId="526"/>
            <ac:graphicFrameMk id="4" creationId="{623B350E-A3C0-6E47-9C39-521393B0C429}"/>
          </ac:graphicFrameMkLst>
        </pc:graphicFrameChg>
        <pc:graphicFrameChg chg="add mod">
          <ac:chgData name="Mel Gavin" userId="fd63ee33-5543-4262-bdd8-b4593e0d5060" providerId="ADAL" clId="{D402BE42-BB08-9640-875F-8DFA13157398}" dt="2020-09-29T17:09:56.514" v="190" actId="14100"/>
          <ac:graphicFrameMkLst>
            <pc:docMk/>
            <pc:sldMk cId="3562743608" sldId="526"/>
            <ac:graphicFrameMk id="9" creationId="{623B350E-A3C0-6E47-9C39-521393B0C429}"/>
          </ac:graphicFrameMkLst>
        </pc:graphicFrameChg>
      </pc:sldChg>
      <pc:sldChg chg="addSp delSp modSp mod">
        <pc:chgData name="Mel Gavin" userId="fd63ee33-5543-4262-bdd8-b4593e0d5060" providerId="ADAL" clId="{D402BE42-BB08-9640-875F-8DFA13157398}" dt="2020-09-29T16:52:24.616" v="26" actId="1076"/>
        <pc:sldMkLst>
          <pc:docMk/>
          <pc:sldMk cId="4184810011" sldId="527"/>
        </pc:sldMkLst>
        <pc:graphicFrameChg chg="add del mod">
          <ac:chgData name="Mel Gavin" userId="fd63ee33-5543-4262-bdd8-b4593e0d5060" providerId="ADAL" clId="{D402BE42-BB08-9640-875F-8DFA13157398}" dt="2020-09-29T16:50:56.032" v="1"/>
          <ac:graphicFrameMkLst>
            <pc:docMk/>
            <pc:sldMk cId="4184810011" sldId="527"/>
            <ac:graphicFrameMk id="3" creationId="{90C9D7B7-4A99-2642-BC55-354896D4D6C5}"/>
          </ac:graphicFrameMkLst>
        </pc:graphicFrameChg>
        <pc:graphicFrameChg chg="add mod modGraphic">
          <ac:chgData name="Mel Gavin" userId="fd63ee33-5543-4262-bdd8-b4593e0d5060" providerId="ADAL" clId="{D402BE42-BB08-9640-875F-8DFA13157398}" dt="2020-09-29T16:52:24.616" v="26" actId="1076"/>
          <ac:graphicFrameMkLst>
            <pc:docMk/>
            <pc:sldMk cId="4184810011" sldId="527"/>
            <ac:graphicFrameMk id="4" creationId="{23536CA7-185B-5D49-88F0-69103B1966C2}"/>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mailitsligo-my.sharepoint.com/personal/gavin_mel_itsligo_ie/Documents/SEAI-P-2019-SEC%20Mentor/SEC%20Mentor%20-%20shared%20folder/Galway/CSO%20data%20Co.%20Galwa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ailitsligo-my.sharepoint.com/personal/gavin_mel_itsligo_ie/Documents/SEAI-P-2019-SEC%20Mentor/SEC%20Mentor%20-%20shared%20folder/Galway/CSO%20data%20Co.%20Galwa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mailitsligo-my.sharepoint.com/personal/gavin_mel_itsligo_ie/Documents/SEAI-P-2019-SEC%20Mentor/SEC%20Mentor%20-%20shared%20folder/Galway/CSO%20data%20Co.%20Galway.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mailitsligo-my.sharepoint.com/personal/gavin_mel_itsligo_ie/Documents/SEAI-P-2019-SEC%20Mentor/SEC%20Mentor%20-%20shared%20folder/Galway/CSO%20data%20Co.%20Galway.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mailitsligo-my.sharepoint.com/personal/gavin_mel_itsligo_ie/Documents/SEAI-P-2019-SEC%20Mentor/SEC%20Mentor%20-%20shared%20folder/Galway/CSO%20data%20Co.%20Galway.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baseline="0">
                <a:solidFill>
                  <a:schemeClr val="tx1"/>
                </a:solidFill>
                <a:latin typeface="+mn-lt"/>
                <a:ea typeface="+mn-ea"/>
                <a:cs typeface="+mn-cs"/>
              </a:defRPr>
            </a:pPr>
            <a:r>
              <a:rPr lang="en-IE"/>
              <a:t>Population age profile</a:t>
            </a:r>
          </a:p>
        </c:rich>
      </c:tx>
      <c:overlay val="0"/>
      <c:spPr>
        <a:noFill/>
        <a:ln>
          <a:noFill/>
        </a:ln>
        <a:effectLst/>
      </c:spPr>
      <c:txPr>
        <a:bodyPr rot="0" spcFirstLastPara="1" vertOverflow="ellipsis" vert="horz" wrap="square" anchor="ctr" anchorCtr="1"/>
        <a:lstStyle/>
        <a:p>
          <a:pPr>
            <a:defRPr sz="1920" b="1" i="0" u="none" strike="noStrike" kern="1200" baseline="0">
              <a:solidFill>
                <a:schemeClr val="tx1"/>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Target region</c:v>
          </c:tx>
          <c:spPr>
            <a:solidFill>
              <a:schemeClr val="accent2"/>
            </a:solidFill>
            <a:ln>
              <a:noFill/>
            </a:ln>
            <a:effectLst>
              <a:outerShdw blurRad="40000" dist="23000" dir="5400000" rotWithShape="0">
                <a:srgbClr val="000000">
                  <a:alpha val="35000"/>
                </a:srgbClr>
              </a:outerShdw>
            </a:effectLst>
            <a:sp3d/>
          </c:spPr>
          <c:invertIfNegative val="0"/>
          <c:cat>
            <c:strRef>
              <c:f>'Theme 1'!$A$6:$A$23</c:f>
              <c:strCache>
                <c:ptCount val="18"/>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 an over</c:v>
                </c:pt>
              </c:strCache>
            </c:strRef>
          </c:cat>
          <c:val>
            <c:numRef>
              <c:f>'Theme 1'!$C$6:$C$23</c:f>
              <c:numCache>
                <c:formatCode>0.0%</c:formatCode>
                <c:ptCount val="18"/>
                <c:pt idx="0">
                  <c:v>7.261831763197503E-2</c:v>
                </c:pt>
                <c:pt idx="1">
                  <c:v>8.0049055131278218E-2</c:v>
                </c:pt>
                <c:pt idx="2">
                  <c:v>7.3894865934555992E-2</c:v>
                </c:pt>
                <c:pt idx="3">
                  <c:v>6.464685879926417E-2</c:v>
                </c:pt>
                <c:pt idx="4">
                  <c:v>4.4556552762138359E-2</c:v>
                </c:pt>
                <c:pt idx="5">
                  <c:v>4.4634595016444616E-2</c:v>
                </c:pt>
                <c:pt idx="6">
                  <c:v>6.1876358771391943E-2</c:v>
                </c:pt>
                <c:pt idx="7">
                  <c:v>7.8125871007302519E-2</c:v>
                </c:pt>
                <c:pt idx="8">
                  <c:v>7.8488210045153023E-2</c:v>
                </c:pt>
                <c:pt idx="9">
                  <c:v>7.4184737164836395E-2</c:v>
                </c:pt>
                <c:pt idx="10">
                  <c:v>6.601259824962373E-2</c:v>
                </c:pt>
                <c:pt idx="11">
                  <c:v>6.0638831595964102E-2</c:v>
                </c:pt>
                <c:pt idx="12">
                  <c:v>5.5014214839177213E-2</c:v>
                </c:pt>
                <c:pt idx="13">
                  <c:v>4.7538881765984725E-2</c:v>
                </c:pt>
                <c:pt idx="14">
                  <c:v>3.6155861530743072E-2</c:v>
                </c:pt>
                <c:pt idx="15">
                  <c:v>2.5765092814538156E-2</c:v>
                </c:pt>
                <c:pt idx="16">
                  <c:v>1.8746864373710908E-2</c:v>
                </c:pt>
                <c:pt idx="17">
                  <c:v>1.7052232565917834E-2</c:v>
                </c:pt>
              </c:numCache>
            </c:numRef>
          </c:val>
          <c:extLst>
            <c:ext xmlns:c16="http://schemas.microsoft.com/office/drawing/2014/chart" uri="{C3380CC4-5D6E-409C-BE32-E72D297353CC}">
              <c16:uniqueId val="{00000000-D98A-7347-AE0B-EEDF954EFEB5}"/>
            </c:ext>
          </c:extLst>
        </c:ser>
        <c:ser>
          <c:idx val="1"/>
          <c:order val="1"/>
          <c:tx>
            <c:v>State</c:v>
          </c:tx>
          <c:spPr>
            <a:solidFill>
              <a:srgbClr val="00B050"/>
            </a:solidFill>
            <a:ln>
              <a:noFill/>
            </a:ln>
            <a:effectLst>
              <a:outerShdw blurRad="40000" dist="23000" dir="5400000" rotWithShape="0">
                <a:srgbClr val="000000">
                  <a:alpha val="35000"/>
                </a:srgbClr>
              </a:outerShdw>
            </a:effectLst>
            <a:sp3d/>
          </c:spPr>
          <c:invertIfNegative val="0"/>
          <c:cat>
            <c:strRef>
              <c:f>'Theme 1'!$A$6:$A$23</c:f>
              <c:strCache>
                <c:ptCount val="18"/>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 an over</c:v>
                </c:pt>
              </c:strCache>
            </c:strRef>
          </c:cat>
          <c:val>
            <c:numRef>
              <c:f>'Theme 1'!$E$6:$E$23</c:f>
              <c:numCache>
                <c:formatCode>0.0%</c:formatCode>
                <c:ptCount val="18"/>
                <c:pt idx="0">
                  <c:v>6.9618731316406487E-2</c:v>
                </c:pt>
                <c:pt idx="1">
                  <c:v>7.4668433481419563E-2</c:v>
                </c:pt>
                <c:pt idx="2">
                  <c:v>6.7090520205843718E-2</c:v>
                </c:pt>
                <c:pt idx="3">
                  <c:v>6.359189099228979E-2</c:v>
                </c:pt>
                <c:pt idx="4">
                  <c:v>5.7464039824732534E-2</c:v>
                </c:pt>
                <c:pt idx="5">
                  <c:v>6.2461871556627496E-2</c:v>
                </c:pt>
                <c:pt idx="6">
                  <c:v>7.6015384728462476E-2</c:v>
                </c:pt>
                <c:pt idx="7">
                  <c:v>8.1779092855425339E-2</c:v>
                </c:pt>
                <c:pt idx="8">
                  <c:v>7.5067226811343868E-2</c:v>
                </c:pt>
                <c:pt idx="9">
                  <c:v>6.848367183865986E-2</c:v>
                </c:pt>
                <c:pt idx="10">
                  <c:v>6.2986875940414105E-2</c:v>
                </c:pt>
                <c:pt idx="11">
                  <c:v>5.6721893627811791E-2</c:v>
                </c:pt>
                <c:pt idx="12">
                  <c:v>5.016017883749329E-2</c:v>
                </c:pt>
                <c:pt idx="13">
                  <c:v>4.4359930405418885E-2</c:v>
                </c:pt>
                <c:pt idx="14">
                  <c:v>3.4077404546327961E-2</c:v>
                </c:pt>
                <c:pt idx="15">
                  <c:v>2.424827247307515E-2</c:v>
                </c:pt>
                <c:pt idx="16">
                  <c:v>1.7017912099566032E-2</c:v>
                </c:pt>
                <c:pt idx="17">
                  <c:v>1.418666845868163E-2</c:v>
                </c:pt>
              </c:numCache>
            </c:numRef>
          </c:val>
          <c:extLst>
            <c:ext xmlns:c16="http://schemas.microsoft.com/office/drawing/2014/chart" uri="{C3380CC4-5D6E-409C-BE32-E72D297353CC}">
              <c16:uniqueId val="{00000001-D98A-7347-AE0B-EEDF954EFEB5}"/>
            </c:ext>
          </c:extLst>
        </c:ser>
        <c:dLbls>
          <c:showLegendKey val="0"/>
          <c:showVal val="0"/>
          <c:showCatName val="0"/>
          <c:showSerName val="0"/>
          <c:showPercent val="0"/>
          <c:showBubbleSize val="0"/>
        </c:dLbls>
        <c:gapWidth val="150"/>
        <c:shape val="box"/>
        <c:axId val="681523848"/>
        <c:axId val="681525488"/>
        <c:axId val="0"/>
      </c:bar3DChart>
      <c:catAx>
        <c:axId val="6815238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solidFill>
                <a:latin typeface="+mn-lt"/>
                <a:ea typeface="+mn-ea"/>
                <a:cs typeface="+mn-cs"/>
              </a:defRPr>
            </a:pPr>
            <a:endParaRPr lang="en-US"/>
          </a:p>
        </c:txPr>
        <c:crossAx val="681525488"/>
        <c:crosses val="autoZero"/>
        <c:auto val="1"/>
        <c:lblAlgn val="ctr"/>
        <c:lblOffset val="100"/>
        <c:noMultiLvlLbl val="0"/>
      </c:catAx>
      <c:valAx>
        <c:axId val="681525488"/>
        <c:scaling>
          <c:orientation val="minMax"/>
        </c:scaling>
        <c:delete val="0"/>
        <c:axPos val="l"/>
        <c:majorGridlines>
          <c:spPr>
            <a:ln w="9525" cap="flat" cmpd="sng" algn="ctr">
              <a:solidFill>
                <a:schemeClr val="tx2">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681523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b="1">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Target region</c:v>
          </c:tx>
          <c:spPr>
            <a:solidFill>
              <a:schemeClr val="accent2"/>
            </a:solidFill>
            <a:ln>
              <a:noFill/>
            </a:ln>
            <a:effectLst>
              <a:outerShdw blurRad="40000" dist="23000" dir="5400000" rotWithShape="0">
                <a:srgbClr val="000000">
                  <a:alpha val="35000"/>
                </a:srgbClr>
              </a:outerShdw>
            </a:effectLst>
            <a:sp3d/>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'Theme 6'!$A$43:$A$52</c:f>
              <c:strCache>
                <c:ptCount val="10"/>
                <c:pt idx="0">
                  <c:v>Pre 1919</c:v>
                </c:pt>
                <c:pt idx="1">
                  <c:v>1919 - 1945</c:v>
                </c:pt>
                <c:pt idx="2">
                  <c:v>1946 - 1960</c:v>
                </c:pt>
                <c:pt idx="3">
                  <c:v>1961 - 1970</c:v>
                </c:pt>
                <c:pt idx="4">
                  <c:v>1971 - 1980</c:v>
                </c:pt>
                <c:pt idx="5">
                  <c:v>1981 - 1990</c:v>
                </c:pt>
                <c:pt idx="6">
                  <c:v>1991 - 2000</c:v>
                </c:pt>
                <c:pt idx="7">
                  <c:v>2001 - 2010</c:v>
                </c:pt>
                <c:pt idx="8">
                  <c:v>2011 or later</c:v>
                </c:pt>
                <c:pt idx="9">
                  <c:v>Not stated</c:v>
                </c:pt>
              </c:strCache>
            </c:strRef>
          </c:cat>
          <c:val>
            <c:numRef>
              <c:f>'Theme 6'!$C$43:$C$52</c:f>
              <c:numCache>
                <c:formatCode>0.0%</c:formatCode>
                <c:ptCount val="10"/>
                <c:pt idx="0">
                  <c:v>6.7719874380270689E-2</c:v>
                </c:pt>
                <c:pt idx="1">
                  <c:v>6.3941717546908125E-2</c:v>
                </c:pt>
                <c:pt idx="2">
                  <c:v>6.1072231344354286E-2</c:v>
                </c:pt>
                <c:pt idx="3">
                  <c:v>4.8829090213457889E-2</c:v>
                </c:pt>
                <c:pt idx="4">
                  <c:v>0.11433308358175645</c:v>
                </c:pt>
                <c:pt idx="5">
                  <c:v>0.10588404087423679</c:v>
                </c:pt>
                <c:pt idx="6">
                  <c:v>0.15189146965518341</c:v>
                </c:pt>
                <c:pt idx="7">
                  <c:v>0.32058537518532099</c:v>
                </c:pt>
                <c:pt idx="8">
                  <c:v>2.4279041591608347E-2</c:v>
                </c:pt>
                <c:pt idx="9">
                  <c:v>4.1464075626903026E-2</c:v>
                </c:pt>
              </c:numCache>
            </c:numRef>
          </c:val>
          <c:extLst>
            <c:ext xmlns:c16="http://schemas.microsoft.com/office/drawing/2014/chart" uri="{C3380CC4-5D6E-409C-BE32-E72D297353CC}">
              <c16:uniqueId val="{00000000-7AEC-E447-B6AD-5B0EECDA3415}"/>
            </c:ext>
          </c:extLst>
        </c:ser>
        <c:ser>
          <c:idx val="1"/>
          <c:order val="1"/>
          <c:tx>
            <c:v>State</c:v>
          </c:tx>
          <c:spPr>
            <a:solidFill>
              <a:srgbClr val="00B050"/>
            </a:solidFill>
            <a:ln>
              <a:noFill/>
            </a:ln>
            <a:effectLst>
              <a:outerShdw blurRad="40000" dist="23000" dir="5400000" rotWithShape="0">
                <a:srgbClr val="000000">
                  <a:alpha val="35000"/>
                </a:srgbClr>
              </a:outerShdw>
            </a:effectLst>
            <a:sp3d/>
          </c:spPr>
          <c:invertIfNegative val="0"/>
          <c:val>
            <c:numRef>
              <c:f>'Theme 6'!$E$43:$E$52</c:f>
              <c:numCache>
                <c:formatCode>0.0%</c:formatCode>
                <c:ptCount val="10"/>
                <c:pt idx="0">
                  <c:v>8.3173064179328668E-2</c:v>
                </c:pt>
                <c:pt idx="1">
                  <c:v>6.4599317297582268E-2</c:v>
                </c:pt>
                <c:pt idx="2">
                  <c:v>7.42826175953442E-2</c:v>
                </c:pt>
                <c:pt idx="3">
                  <c:v>6.8353297028565713E-2</c:v>
                </c:pt>
                <c:pt idx="4">
                  <c:v>0.125745067489758</c:v>
                </c:pt>
                <c:pt idx="5">
                  <c:v>0.10075250417485193</c:v>
                </c:pt>
                <c:pt idx="6">
                  <c:v>0.14184836230940734</c:v>
                </c:pt>
                <c:pt idx="7">
                  <c:v>0.25432756168030796</c:v>
                </c:pt>
                <c:pt idx="8">
                  <c:v>1.9695287350566807E-2</c:v>
                </c:pt>
                <c:pt idx="9">
                  <c:v>6.722292089428715E-2</c:v>
                </c:pt>
              </c:numCache>
            </c:numRef>
          </c:val>
          <c:extLst>
            <c:ext xmlns:c16="http://schemas.microsoft.com/office/drawing/2014/chart" uri="{C3380CC4-5D6E-409C-BE32-E72D297353CC}">
              <c16:uniqueId val="{00000001-7AEC-E447-B6AD-5B0EECDA3415}"/>
            </c:ext>
          </c:extLst>
        </c:ser>
        <c:dLbls>
          <c:showLegendKey val="0"/>
          <c:showVal val="0"/>
          <c:showCatName val="0"/>
          <c:showSerName val="0"/>
          <c:showPercent val="0"/>
          <c:showBubbleSize val="0"/>
        </c:dLbls>
        <c:gapWidth val="150"/>
        <c:shape val="box"/>
        <c:axId val="681523848"/>
        <c:axId val="681525488"/>
        <c:axId val="0"/>
      </c:bar3DChart>
      <c:catAx>
        <c:axId val="6815238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solidFill>
                <a:latin typeface="+mn-lt"/>
                <a:ea typeface="+mn-ea"/>
                <a:cs typeface="+mn-cs"/>
              </a:defRPr>
            </a:pPr>
            <a:endParaRPr lang="en-US"/>
          </a:p>
        </c:txPr>
        <c:crossAx val="681525488"/>
        <c:crosses val="autoZero"/>
        <c:auto val="1"/>
        <c:lblAlgn val="ctr"/>
        <c:lblOffset val="100"/>
        <c:noMultiLvlLbl val="0"/>
      </c:catAx>
      <c:valAx>
        <c:axId val="681525488"/>
        <c:scaling>
          <c:orientation val="minMax"/>
        </c:scaling>
        <c:delete val="0"/>
        <c:axPos val="l"/>
        <c:majorGridlines>
          <c:spPr>
            <a:ln w="9525" cap="flat" cmpd="sng" algn="ctr">
              <a:solidFill>
                <a:schemeClr val="tx2">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681523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b="1">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baseline="0">
                <a:solidFill>
                  <a:schemeClr val="tx1"/>
                </a:solidFill>
                <a:latin typeface="+mn-lt"/>
                <a:ea typeface="+mn-ea"/>
                <a:cs typeface="+mn-cs"/>
              </a:defRPr>
            </a:pPr>
            <a:r>
              <a:rPr lang="en-IE"/>
              <a:t>Housing occupancy</a:t>
            </a:r>
          </a:p>
        </c:rich>
      </c:tx>
      <c:overlay val="0"/>
      <c:spPr>
        <a:noFill/>
        <a:ln>
          <a:noFill/>
        </a:ln>
        <a:effectLst/>
      </c:spPr>
      <c:txPr>
        <a:bodyPr rot="0" spcFirstLastPara="1" vertOverflow="ellipsis" vert="horz" wrap="square" anchor="ctr" anchorCtr="1"/>
        <a:lstStyle/>
        <a:p>
          <a:pPr>
            <a:defRPr sz="1920" b="1" i="0" u="none" strike="noStrike" kern="1200" baseline="0">
              <a:solidFill>
                <a:schemeClr val="tx1"/>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Target region</c:v>
          </c:tx>
          <c:spPr>
            <a:solidFill>
              <a:schemeClr val="accent2"/>
            </a:solidFill>
            <a:ln>
              <a:noFill/>
            </a:ln>
            <a:effectLst>
              <a:outerShdw blurRad="40000" dist="23000" dir="5400000" rotWithShape="0">
                <a:srgbClr val="000000">
                  <a:alpha val="35000"/>
                </a:srgbClr>
              </a:outerShdw>
            </a:effectLst>
            <a:sp3d/>
          </c:spPr>
          <c:invertIfNegative val="0"/>
          <c:cat>
            <c:strRef>
              <c:f>'Theme 6'!$A$84:$A$90</c:f>
              <c:strCache>
                <c:ptCount val="7"/>
                <c:pt idx="0">
                  <c:v>Owned with mortgage or loan</c:v>
                </c:pt>
                <c:pt idx="1">
                  <c:v>Owned outright</c:v>
                </c:pt>
                <c:pt idx="2">
                  <c:v>Rented from private landlord</c:v>
                </c:pt>
                <c:pt idx="3">
                  <c:v>Rented from Local Authority</c:v>
                </c:pt>
                <c:pt idx="4">
                  <c:v>Rented from voluntary/co-operative housing body</c:v>
                </c:pt>
                <c:pt idx="5">
                  <c:v>Occupied free of rent</c:v>
                </c:pt>
                <c:pt idx="6">
                  <c:v>Not stated</c:v>
                </c:pt>
              </c:strCache>
            </c:strRef>
          </c:cat>
          <c:val>
            <c:numRef>
              <c:f>'Theme 6'!$C$84:$C$90</c:f>
              <c:numCache>
                <c:formatCode>0.0%</c:formatCode>
                <c:ptCount val="7"/>
                <c:pt idx="0">
                  <c:v>0.33858343031133925</c:v>
                </c:pt>
                <c:pt idx="1">
                  <c:v>0.42946643498222514</c:v>
                </c:pt>
                <c:pt idx="2">
                  <c:v>0.13755998023242838</c:v>
                </c:pt>
                <c:pt idx="3">
                  <c:v>4.3982846849144733E-2</c:v>
                </c:pt>
                <c:pt idx="4">
                  <c:v>5.0853672145259772E-3</c:v>
                </c:pt>
                <c:pt idx="5">
                  <c:v>2.1616796059238948E-2</c:v>
                </c:pt>
                <c:pt idx="6">
                  <c:v>2.3705144351097579E-2</c:v>
                </c:pt>
              </c:numCache>
            </c:numRef>
          </c:val>
          <c:extLst>
            <c:ext xmlns:c16="http://schemas.microsoft.com/office/drawing/2014/chart" uri="{C3380CC4-5D6E-409C-BE32-E72D297353CC}">
              <c16:uniqueId val="{00000000-1AD6-B34C-BB61-CAD2803B457E}"/>
            </c:ext>
          </c:extLst>
        </c:ser>
        <c:ser>
          <c:idx val="1"/>
          <c:order val="1"/>
          <c:tx>
            <c:v>State</c:v>
          </c:tx>
          <c:spPr>
            <a:solidFill>
              <a:srgbClr val="00B050"/>
            </a:solidFill>
            <a:ln>
              <a:noFill/>
            </a:ln>
            <a:effectLst>
              <a:outerShdw blurRad="40000" dist="23000" dir="5400000" rotWithShape="0">
                <a:srgbClr val="000000">
                  <a:alpha val="35000"/>
                </a:srgbClr>
              </a:outerShdw>
            </a:effectLst>
            <a:sp3d/>
          </c:spPr>
          <c:invertIfNegative val="0"/>
          <c:val>
            <c:numRef>
              <c:f>'Theme 6'!$E$84:$E$90</c:f>
              <c:numCache>
                <c:formatCode>0.0%</c:formatCode>
                <c:ptCount val="7"/>
                <c:pt idx="0">
                  <c:v>0.31553633961941846</c:v>
                </c:pt>
                <c:pt idx="1">
                  <c:v>0.36042269823551759</c:v>
                </c:pt>
                <c:pt idx="2">
                  <c:v>0.1824435327346679</c:v>
                </c:pt>
                <c:pt idx="3">
                  <c:v>8.4338193931075917E-2</c:v>
                </c:pt>
                <c:pt idx="4">
                  <c:v>9.8753287603855888E-3</c:v>
                </c:pt>
                <c:pt idx="5">
                  <c:v>1.616337734476472E-2</c:v>
                </c:pt>
                <c:pt idx="6">
                  <c:v>3.1220529374169817E-2</c:v>
                </c:pt>
              </c:numCache>
            </c:numRef>
          </c:val>
          <c:extLst>
            <c:ext xmlns:c16="http://schemas.microsoft.com/office/drawing/2014/chart" uri="{C3380CC4-5D6E-409C-BE32-E72D297353CC}">
              <c16:uniqueId val="{00000001-1AD6-B34C-BB61-CAD2803B457E}"/>
            </c:ext>
          </c:extLst>
        </c:ser>
        <c:dLbls>
          <c:showLegendKey val="0"/>
          <c:showVal val="0"/>
          <c:showCatName val="0"/>
          <c:showSerName val="0"/>
          <c:showPercent val="0"/>
          <c:showBubbleSize val="0"/>
        </c:dLbls>
        <c:gapWidth val="150"/>
        <c:shape val="box"/>
        <c:axId val="681523848"/>
        <c:axId val="681525488"/>
        <c:axId val="0"/>
      </c:bar3DChart>
      <c:catAx>
        <c:axId val="6815238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solidFill>
                <a:latin typeface="+mn-lt"/>
                <a:ea typeface="+mn-ea"/>
                <a:cs typeface="+mn-cs"/>
              </a:defRPr>
            </a:pPr>
            <a:endParaRPr lang="en-US"/>
          </a:p>
        </c:txPr>
        <c:crossAx val="681525488"/>
        <c:crosses val="autoZero"/>
        <c:auto val="1"/>
        <c:lblAlgn val="ctr"/>
        <c:lblOffset val="100"/>
        <c:noMultiLvlLbl val="0"/>
      </c:catAx>
      <c:valAx>
        <c:axId val="681525488"/>
        <c:scaling>
          <c:orientation val="minMax"/>
        </c:scaling>
        <c:delete val="0"/>
        <c:axPos val="l"/>
        <c:majorGridlines>
          <c:spPr>
            <a:ln w="9525" cap="flat" cmpd="sng" algn="ctr">
              <a:solidFill>
                <a:schemeClr val="tx2">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681523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b="1">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ECC-2445-BDB1-CCC3C2B6F54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ECC-2445-BDB1-CCC3C2B6F54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ECC-2445-BDB1-CCC3C2B6F54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ECC-2445-BDB1-CCC3C2B6F54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ECC-2445-BDB1-CCC3C2B6F54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ECC-2445-BDB1-CCC3C2B6F54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AECC-2445-BDB1-CCC3C2B6F545}"/>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AECC-2445-BDB1-CCC3C2B6F545}"/>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AECC-2445-BDB1-CCC3C2B6F545}"/>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AECC-2445-BDB1-CCC3C2B6F545}"/>
              </c:ext>
            </c:extLst>
          </c:dPt>
          <c:dLbls>
            <c:dLbl>
              <c:idx val="0"/>
              <c:layout>
                <c:manualLayout>
                  <c:x val="-0.22558428644210421"/>
                  <c:y val="-4.721882416085296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ECC-2445-BDB1-CCC3C2B6F545}"/>
                </c:ext>
              </c:extLst>
            </c:dLbl>
            <c:dLbl>
              <c:idx val="1"/>
              <c:layout>
                <c:manualLayout>
                  <c:x val="0.17208191127875838"/>
                  <c:y val="-8.501092548826795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ECC-2445-BDB1-CCC3C2B6F545}"/>
                </c:ext>
              </c:extLst>
            </c:dLbl>
            <c:dLbl>
              <c:idx val="2"/>
              <c:layout>
                <c:manualLayout>
                  <c:x val="-2.1579300668300379E-2"/>
                  <c:y val="4.39805995453507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ECC-2445-BDB1-CCC3C2B6F545}"/>
                </c:ext>
              </c:extLst>
            </c:dLbl>
            <c:dLbl>
              <c:idx val="3"/>
              <c:layout>
                <c:manualLayout>
                  <c:x val="-9.0326362257437884E-2"/>
                  <c:y val="1.476362452728046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ECC-2445-BDB1-CCC3C2B6F545}"/>
                </c:ext>
              </c:extLst>
            </c:dLbl>
            <c:dLbl>
              <c:idx val="4"/>
              <c:layout>
                <c:manualLayout>
                  <c:x val="6.6205035367470064E-2"/>
                  <c:y val="0.14095483185639268"/>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ECC-2445-BDB1-CCC3C2B6F545}"/>
                </c:ext>
              </c:extLst>
            </c:dLbl>
            <c:dLbl>
              <c:idx val="5"/>
              <c:layout>
                <c:manualLayout>
                  <c:x val="8.396762914881957E-2"/>
                  <c:y val="8.739892228358166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ECC-2445-BDB1-CCC3C2B6F545}"/>
                </c:ext>
              </c:extLst>
            </c:dLbl>
            <c:dLbl>
              <c:idx val="6"/>
              <c:layout>
                <c:manualLayout>
                  <c:x val="-7.7778328734638191E-2"/>
                  <c:y val="5.0691626244362782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AECC-2445-BDB1-CCC3C2B6F545}"/>
                </c:ext>
              </c:extLst>
            </c:dLbl>
            <c:dLbl>
              <c:idx val="7"/>
              <c:layout>
                <c:manualLayout>
                  <c:x val="6.3564718524485128E-2"/>
                  <c:y val="0.10657726434656525"/>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AECC-2445-BDB1-CCC3C2B6F545}"/>
                </c:ext>
              </c:extLst>
            </c:dLbl>
            <c:dLbl>
              <c:idx val="8"/>
              <c:layout>
                <c:manualLayout>
                  <c:x val="-0.11211437304492196"/>
                  <c:y val="-3.716940034467306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ECC-2445-BDB1-CCC3C2B6F545}"/>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'Theme 6'!$A$209:$A$213</c:f>
              <c:strCache>
                <c:ptCount val="5"/>
                <c:pt idx="0">
                  <c:v>Oil</c:v>
                </c:pt>
                <c:pt idx="1">
                  <c:v>Turf</c:v>
                </c:pt>
                <c:pt idx="2">
                  <c:v>Electricity</c:v>
                </c:pt>
                <c:pt idx="3">
                  <c:v>Natural Gas</c:v>
                </c:pt>
                <c:pt idx="4">
                  <c:v>Other </c:v>
                </c:pt>
              </c:strCache>
            </c:strRef>
          </c:cat>
          <c:val>
            <c:numRef>
              <c:f>'Theme 6'!$B$209:$B$213</c:f>
              <c:numCache>
                <c:formatCode>General</c:formatCode>
                <c:ptCount val="5"/>
                <c:pt idx="0">
                  <c:v>36459</c:v>
                </c:pt>
                <c:pt idx="1">
                  <c:v>14409</c:v>
                </c:pt>
                <c:pt idx="2">
                  <c:v>3379</c:v>
                </c:pt>
                <c:pt idx="3">
                  <c:v>2522</c:v>
                </c:pt>
                <c:pt idx="4">
                  <c:v>5960</c:v>
                </c:pt>
              </c:numCache>
            </c:numRef>
          </c:val>
          <c:extLst>
            <c:ext xmlns:c16="http://schemas.microsoft.com/office/drawing/2014/chart" uri="{C3380CC4-5D6E-409C-BE32-E72D297353CC}">
              <c16:uniqueId val="{00000014-AECC-2445-BDB1-CCC3C2B6F54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600" b="1">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v>Target region</c:v>
          </c:tx>
          <c:spPr>
            <a:solidFill>
              <a:schemeClr val="accent2"/>
            </a:solidFill>
            <a:ln>
              <a:noFill/>
            </a:ln>
            <a:effectLst>
              <a:outerShdw blurRad="40000" dist="23000" dir="5400000" rotWithShape="0">
                <a:srgbClr val="000000">
                  <a:alpha val="35000"/>
                </a:srgbClr>
              </a:outerShdw>
            </a:effectLst>
          </c:spPr>
          <c:invertIfNegative val="0"/>
          <c:cat>
            <c:strRef>
              <c:f>'Theme 11'!$A$26:$A$31</c:f>
              <c:strCache>
                <c:ptCount val="6"/>
                <c:pt idx="0">
                  <c:v>Private transport</c:v>
                </c:pt>
                <c:pt idx="1">
                  <c:v>Passenger</c:v>
                </c:pt>
                <c:pt idx="2">
                  <c:v>Public transport</c:v>
                </c:pt>
                <c:pt idx="3">
                  <c:v>Walking, cycling</c:v>
                </c:pt>
                <c:pt idx="4">
                  <c:v>Work from home</c:v>
                </c:pt>
                <c:pt idx="5">
                  <c:v>Other or not stated</c:v>
                </c:pt>
              </c:strCache>
            </c:strRef>
          </c:cat>
          <c:val>
            <c:numRef>
              <c:f>'Theme 11'!$C$26:$C$31</c:f>
              <c:numCache>
                <c:formatCode>0.0%</c:formatCode>
                <c:ptCount val="6"/>
                <c:pt idx="0">
                  <c:v>0.7698276444744846</c:v>
                </c:pt>
                <c:pt idx="1">
                  <c:v>3.717472118959108E-2</c:v>
                </c:pt>
                <c:pt idx="2">
                  <c:v>1.9222710375126732E-2</c:v>
                </c:pt>
                <c:pt idx="3">
                  <c:v>5.5856708347414664E-2</c:v>
                </c:pt>
                <c:pt idx="4">
                  <c:v>6.8347414667117273E-2</c:v>
                </c:pt>
                <c:pt idx="5">
                  <c:v>4.9570800946265633E-2</c:v>
                </c:pt>
              </c:numCache>
            </c:numRef>
          </c:val>
          <c:extLst>
            <c:ext xmlns:c16="http://schemas.microsoft.com/office/drawing/2014/chart" uri="{C3380CC4-5D6E-409C-BE32-E72D297353CC}">
              <c16:uniqueId val="{00000000-C56D-7A4B-A396-BA957706E7E4}"/>
            </c:ext>
          </c:extLst>
        </c:ser>
        <c:ser>
          <c:idx val="1"/>
          <c:order val="1"/>
          <c:tx>
            <c:v>State</c:v>
          </c:tx>
          <c:spPr>
            <a:solidFill>
              <a:srgbClr val="00B050"/>
            </a:solidFill>
            <a:ln>
              <a:noFill/>
            </a:ln>
            <a:effectLst>
              <a:outerShdw blurRad="40000" dist="23000" dir="5400000" rotWithShape="0">
                <a:srgbClr val="000000">
                  <a:alpha val="35000"/>
                </a:srgbClr>
              </a:outerShdw>
            </a:effectLst>
          </c:spPr>
          <c:invertIfNegative val="0"/>
          <c:val>
            <c:numRef>
              <c:f>'Theme 11'!$E$26:$E$31</c:f>
              <c:numCache>
                <c:formatCode>0.0%</c:formatCode>
                <c:ptCount val="6"/>
                <c:pt idx="0">
                  <c:v>0.65288055987432059</c:v>
                </c:pt>
                <c:pt idx="1">
                  <c:v>3.9241843623270184E-2</c:v>
                </c:pt>
                <c:pt idx="2">
                  <c:v>8.8580971092915919E-2</c:v>
                </c:pt>
                <c:pt idx="3">
                  <c:v>0.11768087732046228</c:v>
                </c:pt>
                <c:pt idx="4">
                  <c:v>4.8182702026865198E-2</c:v>
                </c:pt>
                <c:pt idx="5">
                  <c:v>5.3433046062165861E-2</c:v>
                </c:pt>
              </c:numCache>
            </c:numRef>
          </c:val>
          <c:extLst>
            <c:ext xmlns:c16="http://schemas.microsoft.com/office/drawing/2014/chart" uri="{C3380CC4-5D6E-409C-BE32-E72D297353CC}">
              <c16:uniqueId val="{00000001-C56D-7A4B-A396-BA957706E7E4}"/>
            </c:ext>
          </c:extLst>
        </c:ser>
        <c:dLbls>
          <c:showLegendKey val="0"/>
          <c:showVal val="0"/>
          <c:showCatName val="0"/>
          <c:showSerName val="0"/>
          <c:showPercent val="0"/>
          <c:showBubbleSize val="0"/>
        </c:dLbls>
        <c:gapWidth val="150"/>
        <c:axId val="681523848"/>
        <c:axId val="681525488"/>
      </c:barChart>
      <c:catAx>
        <c:axId val="681523848"/>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solidFill>
                <a:latin typeface="+mn-lt"/>
                <a:ea typeface="+mn-ea"/>
                <a:cs typeface="+mn-cs"/>
              </a:defRPr>
            </a:pPr>
            <a:endParaRPr lang="en-US"/>
          </a:p>
        </c:txPr>
        <c:crossAx val="681525488"/>
        <c:crosses val="autoZero"/>
        <c:auto val="1"/>
        <c:lblAlgn val="ctr"/>
        <c:lblOffset val="100"/>
        <c:noMultiLvlLbl val="0"/>
      </c:catAx>
      <c:valAx>
        <c:axId val="681525488"/>
        <c:scaling>
          <c:orientation val="minMax"/>
        </c:scaling>
        <c:delete val="0"/>
        <c:axPos val="b"/>
        <c:majorGridlines>
          <c:spPr>
            <a:ln w="9525" cap="flat" cmpd="sng" algn="ctr">
              <a:solidFill>
                <a:schemeClr val="tx2">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681523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b="1">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454B515-5C79-4CBF-8F7F-AA229E182D23}" type="datetimeFigureOut">
              <a:rPr lang="en-IE" smtClean="0"/>
              <a:t>29/09/2020</a:t>
            </a:fld>
            <a:endParaRPr lang="en-IE"/>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FBDF6ED8-0890-4DB1-A938-A9CD434E1762}" type="slidenum">
              <a:rPr lang="en-IE" smtClean="0"/>
              <a:t>‹#›</a:t>
            </a:fld>
            <a:endParaRPr lang="en-IE"/>
          </a:p>
        </p:txBody>
      </p:sp>
    </p:spTree>
    <p:extLst>
      <p:ext uri="{BB962C8B-B14F-4D97-AF65-F5344CB8AC3E}">
        <p14:creationId xmlns:p14="http://schemas.microsoft.com/office/powerpoint/2010/main" val="1228810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D108DBC-077F-48D8-8022-1CAC638D4DFB}" type="datetimeFigureOut">
              <a:rPr lang="en-US" smtClean="0"/>
              <a:pPr/>
              <a:t>9/29/2020</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83DE9F8-B69B-4006-9FE6-079FFEE33537}" type="slidenum">
              <a:rPr lang="en-GB" smtClean="0"/>
              <a:pPr/>
              <a:t>‹#›</a:t>
            </a:fld>
            <a:endParaRPr lang="en-GB"/>
          </a:p>
        </p:txBody>
      </p:sp>
    </p:spTree>
    <p:extLst>
      <p:ext uri="{BB962C8B-B14F-4D97-AF65-F5344CB8AC3E}">
        <p14:creationId xmlns:p14="http://schemas.microsoft.com/office/powerpoint/2010/main" val="3352960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3DE9F8-B69B-4006-9FE6-079FFEE33537}" type="slidenum">
              <a:rPr lang="en-GB" smtClean="0"/>
              <a:pPr/>
              <a:t>1</a:t>
            </a:fld>
            <a:endParaRPr lang="en-GB"/>
          </a:p>
        </p:txBody>
      </p:sp>
    </p:spTree>
    <p:extLst>
      <p:ext uri="{BB962C8B-B14F-4D97-AF65-F5344CB8AC3E}">
        <p14:creationId xmlns:p14="http://schemas.microsoft.com/office/powerpoint/2010/main" val="920764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983DE9F8-B69B-4006-9FE6-079FFEE33537}" type="slidenum">
              <a:rPr lang="en-GB" smtClean="0"/>
              <a:pPr/>
              <a:t>2</a:t>
            </a:fld>
            <a:endParaRPr lang="en-GB"/>
          </a:p>
        </p:txBody>
      </p:sp>
    </p:spTree>
    <p:extLst>
      <p:ext uri="{BB962C8B-B14F-4D97-AF65-F5344CB8AC3E}">
        <p14:creationId xmlns:p14="http://schemas.microsoft.com/office/powerpoint/2010/main" val="987005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3</a:t>
            </a:fld>
            <a:endParaRPr lang="en-IE"/>
          </a:p>
        </p:txBody>
      </p:sp>
    </p:spTree>
    <p:extLst>
      <p:ext uri="{BB962C8B-B14F-4D97-AF65-F5344CB8AC3E}">
        <p14:creationId xmlns:p14="http://schemas.microsoft.com/office/powerpoint/2010/main" val="1503399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4</a:t>
            </a:fld>
            <a:endParaRPr lang="en-IE"/>
          </a:p>
        </p:txBody>
      </p:sp>
    </p:spTree>
    <p:extLst>
      <p:ext uri="{BB962C8B-B14F-4D97-AF65-F5344CB8AC3E}">
        <p14:creationId xmlns:p14="http://schemas.microsoft.com/office/powerpoint/2010/main" val="519327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83DE9F8-B69B-4006-9FE6-079FFEE33537}" type="slidenum">
              <a:rPr lang="en-GB" smtClean="0"/>
              <a:pPr/>
              <a:t>5</a:t>
            </a:fld>
            <a:endParaRPr lang="en-GB"/>
          </a:p>
        </p:txBody>
      </p:sp>
    </p:spTree>
    <p:extLst>
      <p:ext uri="{BB962C8B-B14F-4D97-AF65-F5344CB8AC3E}">
        <p14:creationId xmlns:p14="http://schemas.microsoft.com/office/powerpoint/2010/main" val="1865176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6</a:t>
            </a:fld>
            <a:endParaRPr lang="en-IE"/>
          </a:p>
        </p:txBody>
      </p:sp>
    </p:spTree>
    <p:extLst>
      <p:ext uri="{BB962C8B-B14F-4D97-AF65-F5344CB8AC3E}">
        <p14:creationId xmlns:p14="http://schemas.microsoft.com/office/powerpoint/2010/main" val="244664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7</a:t>
            </a:fld>
            <a:endParaRPr lang="en-IE"/>
          </a:p>
        </p:txBody>
      </p:sp>
    </p:spTree>
    <p:extLst>
      <p:ext uri="{BB962C8B-B14F-4D97-AF65-F5344CB8AC3E}">
        <p14:creationId xmlns:p14="http://schemas.microsoft.com/office/powerpoint/2010/main" val="748545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8</a:t>
            </a:fld>
            <a:endParaRPr lang="en-IE"/>
          </a:p>
        </p:txBody>
      </p:sp>
    </p:spTree>
    <p:extLst>
      <p:ext uri="{BB962C8B-B14F-4D97-AF65-F5344CB8AC3E}">
        <p14:creationId xmlns:p14="http://schemas.microsoft.com/office/powerpoint/2010/main" val="4234878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9</a:t>
            </a:fld>
            <a:endParaRPr lang="en-IE"/>
          </a:p>
        </p:txBody>
      </p:sp>
    </p:spTree>
    <p:extLst>
      <p:ext uri="{BB962C8B-B14F-4D97-AF65-F5344CB8AC3E}">
        <p14:creationId xmlns:p14="http://schemas.microsoft.com/office/powerpoint/2010/main" val="1359128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83DE9F8-B69B-4006-9FE6-079FFEE33537}" type="slidenum">
              <a:rPr lang="en-GB" smtClean="0"/>
              <a:pPr/>
              <a:t>10</a:t>
            </a:fld>
            <a:endParaRPr lang="en-GB"/>
          </a:p>
        </p:txBody>
      </p:sp>
    </p:spTree>
    <p:extLst>
      <p:ext uri="{BB962C8B-B14F-4D97-AF65-F5344CB8AC3E}">
        <p14:creationId xmlns:p14="http://schemas.microsoft.com/office/powerpoint/2010/main" val="3527548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11</a:t>
            </a:fld>
            <a:endParaRPr lang="en-IE"/>
          </a:p>
        </p:txBody>
      </p:sp>
    </p:spTree>
    <p:extLst>
      <p:ext uri="{BB962C8B-B14F-4D97-AF65-F5344CB8AC3E}">
        <p14:creationId xmlns:p14="http://schemas.microsoft.com/office/powerpoint/2010/main" val="3949231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12</a:t>
            </a:fld>
            <a:endParaRPr lang="en-IE"/>
          </a:p>
        </p:txBody>
      </p:sp>
    </p:spTree>
    <p:extLst>
      <p:ext uri="{BB962C8B-B14F-4D97-AF65-F5344CB8AC3E}">
        <p14:creationId xmlns:p14="http://schemas.microsoft.com/office/powerpoint/2010/main" val="1089847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13</a:t>
            </a:fld>
            <a:endParaRPr lang="en-IE"/>
          </a:p>
        </p:txBody>
      </p:sp>
    </p:spTree>
    <p:extLst>
      <p:ext uri="{BB962C8B-B14F-4D97-AF65-F5344CB8AC3E}">
        <p14:creationId xmlns:p14="http://schemas.microsoft.com/office/powerpoint/2010/main" val="1836392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83DE9F8-B69B-4006-9FE6-079FFEE33537}" type="slidenum">
              <a:rPr lang="en-GB" smtClean="0"/>
              <a:pPr/>
              <a:t>14</a:t>
            </a:fld>
            <a:endParaRPr lang="en-GB"/>
          </a:p>
        </p:txBody>
      </p:sp>
    </p:spTree>
    <p:extLst>
      <p:ext uri="{BB962C8B-B14F-4D97-AF65-F5344CB8AC3E}">
        <p14:creationId xmlns:p14="http://schemas.microsoft.com/office/powerpoint/2010/main" val="1144602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15</a:t>
            </a:fld>
            <a:endParaRPr lang="en-IE"/>
          </a:p>
        </p:txBody>
      </p:sp>
    </p:spTree>
    <p:extLst>
      <p:ext uri="{BB962C8B-B14F-4D97-AF65-F5344CB8AC3E}">
        <p14:creationId xmlns:p14="http://schemas.microsoft.com/office/powerpoint/2010/main" val="5699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16</a:t>
            </a:fld>
            <a:endParaRPr lang="en-IE"/>
          </a:p>
        </p:txBody>
      </p:sp>
    </p:spTree>
    <p:extLst>
      <p:ext uri="{BB962C8B-B14F-4D97-AF65-F5344CB8AC3E}">
        <p14:creationId xmlns:p14="http://schemas.microsoft.com/office/powerpoint/2010/main" val="2145069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17</a:t>
            </a:fld>
            <a:endParaRPr lang="en-IE"/>
          </a:p>
        </p:txBody>
      </p:sp>
    </p:spTree>
    <p:extLst>
      <p:ext uri="{BB962C8B-B14F-4D97-AF65-F5344CB8AC3E}">
        <p14:creationId xmlns:p14="http://schemas.microsoft.com/office/powerpoint/2010/main" val="425628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18</a:t>
            </a:fld>
            <a:endParaRPr lang="en-IE"/>
          </a:p>
        </p:txBody>
      </p:sp>
    </p:spTree>
    <p:extLst>
      <p:ext uri="{BB962C8B-B14F-4D97-AF65-F5344CB8AC3E}">
        <p14:creationId xmlns:p14="http://schemas.microsoft.com/office/powerpoint/2010/main" val="2488807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19</a:t>
            </a:fld>
            <a:endParaRPr lang="en-IE"/>
          </a:p>
        </p:txBody>
      </p:sp>
    </p:spTree>
    <p:extLst>
      <p:ext uri="{BB962C8B-B14F-4D97-AF65-F5344CB8AC3E}">
        <p14:creationId xmlns:p14="http://schemas.microsoft.com/office/powerpoint/2010/main" val="1557997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20</a:t>
            </a:fld>
            <a:endParaRPr lang="en-IE"/>
          </a:p>
        </p:txBody>
      </p:sp>
    </p:spTree>
    <p:extLst>
      <p:ext uri="{BB962C8B-B14F-4D97-AF65-F5344CB8AC3E}">
        <p14:creationId xmlns:p14="http://schemas.microsoft.com/office/powerpoint/2010/main" val="1465988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83DE9F8-B69B-4006-9FE6-079FFEE33537}" type="slidenum">
              <a:rPr lang="en-GB" smtClean="0"/>
              <a:pPr/>
              <a:t>21</a:t>
            </a:fld>
            <a:endParaRPr lang="en-GB"/>
          </a:p>
        </p:txBody>
      </p:sp>
    </p:spTree>
    <p:extLst>
      <p:ext uri="{BB962C8B-B14F-4D97-AF65-F5344CB8AC3E}">
        <p14:creationId xmlns:p14="http://schemas.microsoft.com/office/powerpoint/2010/main" val="3309693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22</a:t>
            </a:fld>
            <a:endParaRPr lang="en-IE"/>
          </a:p>
        </p:txBody>
      </p:sp>
    </p:spTree>
    <p:extLst>
      <p:ext uri="{BB962C8B-B14F-4D97-AF65-F5344CB8AC3E}">
        <p14:creationId xmlns:p14="http://schemas.microsoft.com/office/powerpoint/2010/main" val="849677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23</a:t>
            </a:fld>
            <a:endParaRPr lang="en-IE"/>
          </a:p>
        </p:txBody>
      </p:sp>
    </p:spTree>
    <p:extLst>
      <p:ext uri="{BB962C8B-B14F-4D97-AF65-F5344CB8AC3E}">
        <p14:creationId xmlns:p14="http://schemas.microsoft.com/office/powerpoint/2010/main" val="1703202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24</a:t>
            </a:fld>
            <a:endParaRPr lang="en-IE"/>
          </a:p>
        </p:txBody>
      </p:sp>
    </p:spTree>
    <p:extLst>
      <p:ext uri="{BB962C8B-B14F-4D97-AF65-F5344CB8AC3E}">
        <p14:creationId xmlns:p14="http://schemas.microsoft.com/office/powerpoint/2010/main" val="42488399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25</a:t>
            </a:fld>
            <a:endParaRPr lang="en-IE"/>
          </a:p>
        </p:txBody>
      </p:sp>
    </p:spTree>
    <p:extLst>
      <p:ext uri="{BB962C8B-B14F-4D97-AF65-F5344CB8AC3E}">
        <p14:creationId xmlns:p14="http://schemas.microsoft.com/office/powerpoint/2010/main" val="761596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26</a:t>
            </a:fld>
            <a:endParaRPr lang="en-IE"/>
          </a:p>
        </p:txBody>
      </p:sp>
    </p:spTree>
    <p:extLst>
      <p:ext uri="{BB962C8B-B14F-4D97-AF65-F5344CB8AC3E}">
        <p14:creationId xmlns:p14="http://schemas.microsoft.com/office/powerpoint/2010/main" val="3597579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27</a:t>
            </a:fld>
            <a:endParaRPr lang="en-IE"/>
          </a:p>
        </p:txBody>
      </p:sp>
    </p:spTree>
    <p:extLst>
      <p:ext uri="{BB962C8B-B14F-4D97-AF65-F5344CB8AC3E}">
        <p14:creationId xmlns:p14="http://schemas.microsoft.com/office/powerpoint/2010/main" val="2664545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28</a:t>
            </a:fld>
            <a:endParaRPr lang="en-IE"/>
          </a:p>
        </p:txBody>
      </p:sp>
    </p:spTree>
    <p:extLst>
      <p:ext uri="{BB962C8B-B14F-4D97-AF65-F5344CB8AC3E}">
        <p14:creationId xmlns:p14="http://schemas.microsoft.com/office/powerpoint/2010/main" val="4204901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29</a:t>
            </a:fld>
            <a:endParaRPr lang="en-IE"/>
          </a:p>
        </p:txBody>
      </p:sp>
    </p:spTree>
    <p:extLst>
      <p:ext uri="{BB962C8B-B14F-4D97-AF65-F5344CB8AC3E}">
        <p14:creationId xmlns:p14="http://schemas.microsoft.com/office/powerpoint/2010/main" val="1633790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F7E786-25E5-476F-B096-36EDFF2B4171}" type="slidenum">
              <a:rPr lang="en-IE" smtClean="0"/>
              <a:t>30</a:t>
            </a:fld>
            <a:endParaRPr lang="en-IE"/>
          </a:p>
        </p:txBody>
      </p:sp>
    </p:spTree>
    <p:extLst>
      <p:ext uri="{BB962C8B-B14F-4D97-AF65-F5344CB8AC3E}">
        <p14:creationId xmlns:p14="http://schemas.microsoft.com/office/powerpoint/2010/main" val="16436323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83DE9F8-B69B-4006-9FE6-079FFEE33537}" type="slidenum">
              <a:rPr lang="en-GB" smtClean="0"/>
              <a:pPr/>
              <a:t>31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ain Page">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a:srcRect t="11745"/>
          <a:stretch/>
        </p:blipFill>
        <p:spPr>
          <a:xfrm>
            <a:off x="925845" y="110530"/>
            <a:ext cx="8697964" cy="4698510"/>
          </a:xfrm>
          <a:prstGeom prst="rect">
            <a:avLst/>
          </a:prstGeom>
        </p:spPr>
      </p:pic>
      <p:pic>
        <p:nvPicPr>
          <p:cNvPr id="24" name="Picture 23"/>
          <p:cNvPicPr>
            <a:picLocks noChangeAspect="1"/>
          </p:cNvPicPr>
          <p:nvPr userDrawn="1"/>
        </p:nvPicPr>
        <p:blipFill>
          <a:blip r:embed="rId3">
            <a:alphaModFix amt="50000"/>
          </a:blip>
          <a:stretch>
            <a:fillRect/>
          </a:stretch>
        </p:blipFill>
        <p:spPr>
          <a:xfrm>
            <a:off x="10203953" y="6248836"/>
            <a:ext cx="1828800" cy="469900"/>
          </a:xfrm>
          <a:prstGeom prst="rect">
            <a:avLst/>
          </a:prstGeom>
        </p:spPr>
      </p:pic>
    </p:spTree>
    <p:extLst>
      <p:ext uri="{BB962C8B-B14F-4D97-AF65-F5344CB8AC3E}">
        <p14:creationId xmlns:p14="http://schemas.microsoft.com/office/powerpoint/2010/main" val="2644284594"/>
      </p:ext>
    </p:extLst>
  </p:cSld>
  <p:clrMapOvr>
    <a:masterClrMapping/>
  </p:clrMapOvr>
  <p:transition advTm="300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alphaModFix amt="50000"/>
          </a:blip>
          <a:stretch>
            <a:fillRect/>
          </a:stretch>
        </p:blipFill>
        <p:spPr>
          <a:xfrm>
            <a:off x="10203953" y="6248836"/>
            <a:ext cx="1828800" cy="469900"/>
          </a:xfrm>
          <a:prstGeom prst="rect">
            <a:avLst/>
          </a:prstGeom>
        </p:spPr>
      </p:pic>
      <p:pic>
        <p:nvPicPr>
          <p:cNvPr id="9" name="Picture 8"/>
          <p:cNvPicPr>
            <a:picLocks noChangeAspect="1"/>
          </p:cNvPicPr>
          <p:nvPr/>
        </p:nvPicPr>
        <p:blipFill rotWithShape="1">
          <a:blip r:embed="rId3">
            <a:alphaModFix amt="23000"/>
          </a:blip>
          <a:srcRect l="71708" r="-1" b="14124"/>
          <a:stretch/>
        </p:blipFill>
        <p:spPr>
          <a:xfrm flipH="1">
            <a:off x="7537052" y="5628222"/>
            <a:ext cx="1411842" cy="1241227"/>
          </a:xfrm>
          <a:prstGeom prst="rect">
            <a:avLst/>
          </a:prstGeom>
        </p:spPr>
      </p:pic>
      <p:pic>
        <p:nvPicPr>
          <p:cNvPr id="10" name="Picture 9"/>
          <p:cNvPicPr>
            <a:picLocks noChangeAspect="1"/>
          </p:cNvPicPr>
          <p:nvPr/>
        </p:nvPicPr>
        <p:blipFill>
          <a:blip r:embed="rId4">
            <a:alphaModFix amt="60000"/>
          </a:blip>
          <a:stretch>
            <a:fillRect/>
          </a:stretch>
        </p:blipFill>
        <p:spPr>
          <a:xfrm>
            <a:off x="1731525" y="344318"/>
            <a:ext cx="1270000" cy="342900"/>
          </a:xfrm>
          <a:prstGeom prst="rect">
            <a:avLst/>
          </a:prstGeom>
        </p:spPr>
      </p:pic>
      <p:pic>
        <p:nvPicPr>
          <p:cNvPr id="11" name="Picture 10"/>
          <p:cNvPicPr>
            <a:picLocks noChangeAspect="1"/>
          </p:cNvPicPr>
          <p:nvPr/>
        </p:nvPicPr>
        <p:blipFill>
          <a:blip r:embed="rId4">
            <a:alphaModFix amt="52000"/>
          </a:blip>
          <a:stretch>
            <a:fillRect/>
          </a:stretch>
        </p:blipFill>
        <p:spPr>
          <a:xfrm flipH="1">
            <a:off x="9402918" y="593111"/>
            <a:ext cx="1270000" cy="342900"/>
          </a:xfrm>
          <a:prstGeom prst="rect">
            <a:avLst/>
          </a:prstGeom>
        </p:spPr>
      </p:pic>
      <p:pic>
        <p:nvPicPr>
          <p:cNvPr id="12" name="Picture 11"/>
          <p:cNvPicPr>
            <a:picLocks noChangeAspect="1"/>
          </p:cNvPicPr>
          <p:nvPr/>
        </p:nvPicPr>
        <p:blipFill rotWithShape="1">
          <a:blip r:embed="rId5">
            <a:alphaModFix amt="20000"/>
          </a:blip>
          <a:srcRect l="36210" t="38886" b="952"/>
          <a:stretch/>
        </p:blipFill>
        <p:spPr>
          <a:xfrm>
            <a:off x="0" y="5499723"/>
            <a:ext cx="3292793" cy="1358277"/>
          </a:xfrm>
          <a:prstGeom prst="rect">
            <a:avLst/>
          </a:prstGeom>
        </p:spPr>
      </p:pic>
    </p:spTree>
    <p:extLst>
      <p:ext uri="{BB962C8B-B14F-4D97-AF65-F5344CB8AC3E}">
        <p14:creationId xmlns:p14="http://schemas.microsoft.com/office/powerpoint/2010/main" val="1682535596"/>
      </p:ext>
    </p:extLst>
  </p:cSld>
  <p:clrMapOvr>
    <a:masterClrMapping/>
  </p:clrMapOvr>
  <p:transition advTm="300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break">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alphaModFix amt="50000"/>
          </a:blip>
          <a:stretch>
            <a:fillRect/>
          </a:stretch>
        </p:blipFill>
        <p:spPr>
          <a:xfrm>
            <a:off x="10203953" y="6248836"/>
            <a:ext cx="1828800" cy="469900"/>
          </a:xfrm>
          <a:prstGeom prst="rect">
            <a:avLst/>
          </a:prstGeom>
        </p:spPr>
      </p:pic>
      <p:pic>
        <p:nvPicPr>
          <p:cNvPr id="17" name="Picture 16"/>
          <p:cNvPicPr>
            <a:picLocks noChangeAspect="1"/>
          </p:cNvPicPr>
          <p:nvPr userDrawn="1"/>
        </p:nvPicPr>
        <p:blipFill rotWithShape="1">
          <a:blip r:embed="rId3">
            <a:alphaModFix amt="25000"/>
          </a:blip>
          <a:srcRect r="44965"/>
          <a:stretch/>
        </p:blipFill>
        <p:spPr>
          <a:xfrm>
            <a:off x="8468680" y="1254031"/>
            <a:ext cx="2580321" cy="2751137"/>
          </a:xfrm>
          <a:prstGeom prst="rect">
            <a:avLst/>
          </a:prstGeom>
        </p:spPr>
      </p:pic>
      <p:pic>
        <p:nvPicPr>
          <p:cNvPr id="18" name="Picture 17"/>
          <p:cNvPicPr>
            <a:picLocks noChangeAspect="1"/>
          </p:cNvPicPr>
          <p:nvPr userDrawn="1"/>
        </p:nvPicPr>
        <p:blipFill rotWithShape="1">
          <a:blip r:embed="rId3">
            <a:alphaModFix amt="25000"/>
          </a:blip>
          <a:srcRect l="44965"/>
          <a:stretch/>
        </p:blipFill>
        <p:spPr>
          <a:xfrm>
            <a:off x="1143001" y="1254031"/>
            <a:ext cx="2580321" cy="2751137"/>
          </a:xfrm>
          <a:prstGeom prst="rect">
            <a:avLst/>
          </a:prstGeom>
        </p:spPr>
      </p:pic>
      <p:pic>
        <p:nvPicPr>
          <p:cNvPr id="19" name="Picture 18"/>
          <p:cNvPicPr>
            <a:picLocks noChangeAspect="1"/>
          </p:cNvPicPr>
          <p:nvPr userDrawn="1"/>
        </p:nvPicPr>
        <p:blipFill>
          <a:blip r:embed="rId4"/>
          <a:stretch>
            <a:fillRect/>
          </a:stretch>
        </p:blipFill>
        <p:spPr>
          <a:xfrm>
            <a:off x="5119635" y="1254030"/>
            <a:ext cx="2133600" cy="2766646"/>
          </a:xfrm>
          <a:prstGeom prst="rect">
            <a:avLst/>
          </a:prstGeom>
        </p:spPr>
      </p:pic>
    </p:spTree>
    <p:extLst>
      <p:ext uri="{BB962C8B-B14F-4D97-AF65-F5344CB8AC3E}">
        <p14:creationId xmlns:p14="http://schemas.microsoft.com/office/powerpoint/2010/main" val="3211734742"/>
      </p:ext>
    </p:extLst>
  </p:cSld>
  <p:clrMapOvr>
    <a:masterClrMapping/>
  </p:clrMapOvr>
  <p:transition advTm="300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A36A93A4-E0D1-4FED-9977-281519BB7A68}" type="datetimeFigureOut">
              <a:rPr lang="en-IE" smtClean="0">
                <a:solidFill>
                  <a:prstClr val="black">
                    <a:tint val="75000"/>
                  </a:prstClr>
                </a:solidFill>
              </a:rPr>
              <a:pPr/>
              <a:t>29/09/2020</a:t>
            </a:fld>
            <a:endParaRPr lang="en-IE">
              <a:solidFill>
                <a:prstClr val="black">
                  <a:tint val="75000"/>
                </a:prstClr>
              </a:solidFill>
            </a:endParaRPr>
          </a:p>
        </p:txBody>
      </p:sp>
      <p:sp>
        <p:nvSpPr>
          <p:cNvPr id="5" name="Footer Placeholder 4"/>
          <p:cNvSpPr>
            <a:spLocks noGrp="1"/>
          </p:cNvSpPr>
          <p:nvPr>
            <p:ph type="ftr" sz="quarter" idx="11"/>
          </p:nvPr>
        </p:nvSpPr>
        <p:spPr/>
        <p:txBody>
          <a:bodyPr/>
          <a:lstStyle/>
          <a:p>
            <a:endParaRPr lang="en-IE">
              <a:solidFill>
                <a:prstClr val="black">
                  <a:tint val="75000"/>
                </a:prstClr>
              </a:solidFill>
            </a:endParaRPr>
          </a:p>
        </p:txBody>
      </p:sp>
      <p:sp>
        <p:nvSpPr>
          <p:cNvPr id="6" name="Slide Number Placeholder 5"/>
          <p:cNvSpPr>
            <a:spLocks noGrp="1"/>
          </p:cNvSpPr>
          <p:nvPr>
            <p:ph type="sldNum" sz="quarter" idx="12"/>
          </p:nvPr>
        </p:nvSpPr>
        <p:spPr/>
        <p:txBody>
          <a:bodyPr/>
          <a:lstStyle/>
          <a:p>
            <a:fld id="{5FCB3C9B-CA02-48D7-8180-07659AA5E52E}"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1017886406"/>
      </p:ext>
    </p:extLst>
  </p:cSld>
  <p:clrMapOvr>
    <a:masterClrMapping/>
  </p:clrMapOvr>
  <p:transition advTm="300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A36A93A4-E0D1-4FED-9977-281519BB7A68}" type="datetimeFigureOut">
              <a:rPr lang="en-IE" smtClean="0">
                <a:solidFill>
                  <a:prstClr val="black">
                    <a:tint val="75000"/>
                  </a:prstClr>
                </a:solidFill>
              </a:rPr>
              <a:pPr/>
              <a:t>29/09/2020</a:t>
            </a:fld>
            <a:endParaRPr lang="en-IE">
              <a:solidFill>
                <a:prstClr val="black">
                  <a:tint val="75000"/>
                </a:prstClr>
              </a:solidFill>
            </a:endParaRPr>
          </a:p>
        </p:txBody>
      </p:sp>
      <p:sp>
        <p:nvSpPr>
          <p:cNvPr id="8" name="Footer Placeholder 7"/>
          <p:cNvSpPr>
            <a:spLocks noGrp="1"/>
          </p:cNvSpPr>
          <p:nvPr>
            <p:ph type="ftr" sz="quarter" idx="11"/>
          </p:nvPr>
        </p:nvSpPr>
        <p:spPr/>
        <p:txBody>
          <a:bodyPr/>
          <a:lstStyle/>
          <a:p>
            <a:endParaRPr lang="en-IE">
              <a:solidFill>
                <a:prstClr val="black">
                  <a:tint val="75000"/>
                </a:prstClr>
              </a:solidFill>
            </a:endParaRPr>
          </a:p>
        </p:txBody>
      </p:sp>
      <p:sp>
        <p:nvSpPr>
          <p:cNvPr id="9" name="Slide Number Placeholder 8"/>
          <p:cNvSpPr>
            <a:spLocks noGrp="1"/>
          </p:cNvSpPr>
          <p:nvPr>
            <p:ph type="sldNum" sz="quarter" idx="12"/>
          </p:nvPr>
        </p:nvSpPr>
        <p:spPr/>
        <p:txBody>
          <a:bodyPr/>
          <a:lstStyle/>
          <a:p>
            <a:fld id="{5FCB3C9B-CA02-48D7-8180-07659AA5E52E}" type="slidenum">
              <a:rPr lang="en-IE" smtClean="0">
                <a:solidFill>
                  <a:prstClr val="black">
                    <a:tint val="75000"/>
                  </a:prstClr>
                </a:solidFill>
              </a:rPr>
              <a:pPr/>
              <a:t>‹#›</a:t>
            </a:fld>
            <a:endParaRPr lang="en-IE">
              <a:solidFill>
                <a:prstClr val="black">
                  <a:tint val="75000"/>
                </a:prstClr>
              </a:solidFill>
            </a:endParaRPr>
          </a:p>
        </p:txBody>
      </p:sp>
    </p:spTree>
    <p:extLst>
      <p:ext uri="{BB962C8B-B14F-4D97-AF65-F5344CB8AC3E}">
        <p14:creationId xmlns:p14="http://schemas.microsoft.com/office/powerpoint/2010/main" val="2382484278"/>
      </p:ext>
    </p:extLst>
  </p:cSld>
  <p:clrMapOvr>
    <a:masterClrMapping/>
  </p:clrMapOvr>
  <p:transition advTm="3000">
    <p:pull/>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62E269-FBA2-487D-8CDC-6792BD573E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2BF6E0BC-2044-475D-8EC0-D10F64F263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F7DCE59-E44A-46FD-8B88-3A461C9E58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C185BD-E037-4B93-B94D-86762D1FDA60}" type="datetimeFigureOut">
              <a:rPr lang="en-IE" smtClean="0"/>
              <a:pPr/>
              <a:t>29/09/2020</a:t>
            </a:fld>
            <a:endParaRPr lang="en-IE"/>
          </a:p>
        </p:txBody>
      </p:sp>
      <p:sp>
        <p:nvSpPr>
          <p:cNvPr id="5" name="Footer Placeholder 4">
            <a:extLst>
              <a:ext uri="{FF2B5EF4-FFF2-40B4-BE49-F238E27FC236}">
                <a16:creationId xmlns:a16="http://schemas.microsoft.com/office/drawing/2014/main" id="{8A7EE5C0-545A-44D7-9D61-8EA9F49598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A61C8EA6-CB08-421C-A05F-995D342A00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E150F1-EE55-47E8-B820-EE4AD694FFB1}" type="slidenum">
              <a:rPr lang="en-IE" smtClean="0"/>
              <a:pPr/>
              <a:t>‹#›</a:t>
            </a:fld>
            <a:endParaRPr lang="en-IE"/>
          </a:p>
        </p:txBody>
      </p:sp>
    </p:spTree>
    <p:extLst>
      <p:ext uri="{BB962C8B-B14F-4D97-AF65-F5344CB8AC3E}">
        <p14:creationId xmlns:p14="http://schemas.microsoft.com/office/powerpoint/2010/main" val="3759650765"/>
      </p:ext>
    </p:extLst>
  </p:cSld>
  <p:clrMap bg1="lt1" tx1="dk1" bg2="lt2" tx2="dk2" accent1="accent1" accent2="accent2" accent3="accent3" accent4="accent4" accent5="accent5" accent6="accent6" hlink="hlink" folHlink="folHlink"/>
  <p:sldLayoutIdLst>
    <p:sldLayoutId id="2147483658" r:id="rId1"/>
    <p:sldLayoutId id="2147483655" r:id="rId2"/>
    <p:sldLayoutId id="2147483657" r:id="rId3"/>
    <p:sldLayoutId id="2147483659" r:id="rId4"/>
    <p:sldLayoutId id="2147483660" r:id="rId5"/>
  </p:sldLayoutIdLst>
  <p:transition advTm="3000">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seai.ie/community-energy/sustainable-energy-communities/sec-map/"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eai.ie/grants/home-energy-grants/free-upgrades-for-eligible-home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tel:1800%20250%20204"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seai.ie/grants/home-grants/better-energy-home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mailto:Gavin.mel@itsligo.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3311" r="6878"/>
          <a:stretch/>
        </p:blipFill>
        <p:spPr>
          <a:xfrm>
            <a:off x="0" y="0"/>
            <a:ext cx="12192000" cy="6886329"/>
          </a:xfrm>
          <a:prstGeom prst="rect">
            <a:avLst/>
          </a:prstGeom>
        </p:spPr>
      </p:pic>
      <p:pic>
        <p:nvPicPr>
          <p:cNvPr id="4" name="Picture 3"/>
          <p:cNvPicPr>
            <a:picLocks noChangeAspect="1"/>
          </p:cNvPicPr>
          <p:nvPr/>
        </p:nvPicPr>
        <p:blipFill rotWithShape="1">
          <a:blip r:embed="rId3"/>
          <a:srcRect l="3311" r="6878"/>
          <a:stretch/>
        </p:blipFill>
        <p:spPr>
          <a:xfrm>
            <a:off x="978946" y="0"/>
            <a:ext cx="9906001" cy="6886329"/>
          </a:xfrm>
          <a:prstGeom prst="rect">
            <a:avLst/>
          </a:prstGeom>
        </p:spPr>
      </p:pic>
      <p:pic>
        <p:nvPicPr>
          <p:cNvPr id="11" name="Picture 10"/>
          <p:cNvPicPr>
            <a:picLocks noChangeAspect="1"/>
          </p:cNvPicPr>
          <p:nvPr/>
        </p:nvPicPr>
        <p:blipFill>
          <a:blip r:embed="rId4"/>
          <a:stretch>
            <a:fillRect/>
          </a:stretch>
        </p:blipFill>
        <p:spPr>
          <a:xfrm>
            <a:off x="2934862" y="2214323"/>
            <a:ext cx="2574231" cy="661435"/>
          </a:xfrm>
          <a:prstGeom prst="rect">
            <a:avLst/>
          </a:prstGeom>
        </p:spPr>
      </p:pic>
    </p:spTree>
    <p:extLst>
      <p:ext uri="{BB962C8B-B14F-4D97-AF65-F5344CB8AC3E}">
        <p14:creationId xmlns:p14="http://schemas.microsoft.com/office/powerpoint/2010/main" val="731593139"/>
      </p:ext>
    </p:extLst>
  </p:cSld>
  <p:clrMapOvr>
    <a:masterClrMapping/>
  </p:clrMapOvr>
  <p:transition advTm="3000">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61B-DCD3-458C-B0FF-308DC8B91B70}"/>
              </a:ext>
            </a:extLst>
          </p:cNvPr>
          <p:cNvSpPr>
            <a:spLocks noGrp="1"/>
          </p:cNvSpPr>
          <p:nvPr>
            <p:ph type="ctrTitle" idx="4294967295"/>
          </p:nvPr>
        </p:nvSpPr>
        <p:spPr>
          <a:xfrm>
            <a:off x="925513" y="4964113"/>
            <a:ext cx="11266487" cy="1709737"/>
          </a:xfrm>
          <a:noFill/>
        </p:spPr>
        <p:txBody>
          <a:bodyPr>
            <a:normAutofit/>
          </a:bodyPr>
          <a:lstStyle/>
          <a:p>
            <a:pPr algn="l"/>
            <a:r>
              <a:rPr lang="en-IE" b="1">
                <a:solidFill>
                  <a:srgbClr val="0070C0"/>
                </a:solidFill>
                <a:latin typeface="+mn-lt"/>
              </a:rPr>
              <a:t>Community Briefing</a:t>
            </a:r>
          </a:p>
        </p:txBody>
      </p:sp>
    </p:spTree>
    <p:extLst>
      <p:ext uri="{BB962C8B-B14F-4D97-AF65-F5344CB8AC3E}">
        <p14:creationId xmlns:p14="http://schemas.microsoft.com/office/powerpoint/2010/main" val="3421987073"/>
      </p:ext>
    </p:extLst>
  </p:cSld>
  <p:clrMapOvr>
    <a:masterClrMapping/>
  </p:clrMapOvr>
  <p:transition advTm="3000">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5627" y="746745"/>
            <a:ext cx="10515600" cy="480131"/>
          </a:xfrm>
        </p:spPr>
        <p:txBody>
          <a:bodyPr wrap="square">
            <a:spAutoFit/>
          </a:bodyPr>
          <a:lstStyle/>
          <a:p>
            <a:r>
              <a:rPr lang="en-IE" sz="2800" b="1">
                <a:solidFill>
                  <a:schemeClr val="accent1"/>
                </a:solidFill>
                <a:latin typeface="+mn-lt"/>
                <a:ea typeface="+mn-ea"/>
                <a:cs typeface="+mn-cs"/>
              </a:rPr>
              <a:t>What is a Sustainable Energy Community?</a:t>
            </a:r>
          </a:p>
        </p:txBody>
      </p:sp>
      <p:sp>
        <p:nvSpPr>
          <p:cNvPr id="4" name="Content Placeholder 3"/>
          <p:cNvSpPr>
            <a:spLocks noGrp="1"/>
          </p:cNvSpPr>
          <p:nvPr>
            <p:ph idx="4294967295"/>
          </p:nvPr>
        </p:nvSpPr>
        <p:spPr>
          <a:xfrm>
            <a:off x="585627" y="1352729"/>
            <a:ext cx="8229600" cy="4525963"/>
          </a:xfrm>
        </p:spPr>
        <p:txBody>
          <a:bodyPr>
            <a:normAutofit/>
          </a:bodyPr>
          <a:lstStyle/>
          <a:p>
            <a:pPr marL="0" indent="0">
              <a:buNone/>
            </a:pPr>
            <a:r>
              <a:rPr lang="en-IE" sz="2800"/>
              <a:t>A Sustainable Energy Community (SEC) is a group of people in which everyone works together to develop a sustainable energy system for the benefit of the community. This is achieved by:</a:t>
            </a:r>
          </a:p>
          <a:p>
            <a:r>
              <a:rPr lang="en-IE" sz="2800"/>
              <a:t>Aiming, as far as possible, to be energy efficient</a:t>
            </a:r>
          </a:p>
          <a:p>
            <a:r>
              <a:rPr lang="en-IE" sz="2800"/>
              <a:t>Using renewable energy where feasible</a:t>
            </a:r>
          </a:p>
          <a:p>
            <a:r>
              <a:rPr lang="en-IE" sz="2800"/>
              <a:t>Adopting smart energy solutions</a:t>
            </a:r>
          </a:p>
        </p:txBody>
      </p:sp>
      <p:sp>
        <p:nvSpPr>
          <p:cNvPr id="3" name="Rectangle 2">
            <a:extLst>
              <a:ext uri="{FF2B5EF4-FFF2-40B4-BE49-F238E27FC236}">
                <a16:creationId xmlns:a16="http://schemas.microsoft.com/office/drawing/2014/main" id="{9421532E-868A-8E4A-A994-20D54E9B0D52}"/>
              </a:ext>
            </a:extLst>
          </p:cNvPr>
          <p:cNvSpPr/>
          <p:nvPr/>
        </p:nvSpPr>
        <p:spPr>
          <a:xfrm>
            <a:off x="8708274" y="2633454"/>
            <a:ext cx="2898099" cy="2031325"/>
          </a:xfrm>
          <a:prstGeom prst="rect">
            <a:avLst/>
          </a:prstGeom>
        </p:spPr>
        <p:txBody>
          <a:bodyPr wrap="square">
            <a:spAutoFit/>
          </a:bodyPr>
          <a:lstStyle/>
          <a:p>
            <a:pPr marL="285750" indent="-285750">
              <a:lnSpc>
                <a:spcPct val="150000"/>
              </a:lnSpc>
              <a:buFont typeface="Arial" panose="020B0604020202020204" pitchFamily="34" charset="0"/>
              <a:buChar char="•"/>
            </a:pPr>
            <a:r>
              <a:rPr lang="en-IE" sz="2800" b="1">
                <a:solidFill>
                  <a:srgbClr val="00B050"/>
                </a:solidFill>
              </a:rPr>
              <a:t>Use less</a:t>
            </a:r>
          </a:p>
          <a:p>
            <a:pPr marL="285750" indent="-285750">
              <a:lnSpc>
                <a:spcPct val="150000"/>
              </a:lnSpc>
              <a:buFont typeface="Arial" panose="020B0604020202020204" pitchFamily="34" charset="0"/>
              <a:buChar char="•"/>
            </a:pPr>
            <a:r>
              <a:rPr lang="en-IE" sz="2800" b="1">
                <a:solidFill>
                  <a:srgbClr val="00B050"/>
                </a:solidFill>
              </a:rPr>
              <a:t>Use clean</a:t>
            </a:r>
          </a:p>
          <a:p>
            <a:pPr marL="285750" indent="-285750">
              <a:lnSpc>
                <a:spcPct val="150000"/>
              </a:lnSpc>
              <a:buFont typeface="Arial" panose="020B0604020202020204" pitchFamily="34" charset="0"/>
              <a:buChar char="•"/>
            </a:pPr>
            <a:r>
              <a:rPr lang="en-IE" sz="2800" b="1">
                <a:solidFill>
                  <a:srgbClr val="00B050"/>
                </a:solidFill>
              </a:rPr>
              <a:t>Innovate</a:t>
            </a:r>
          </a:p>
        </p:txBody>
      </p:sp>
    </p:spTree>
    <p:extLst>
      <p:ext uri="{BB962C8B-B14F-4D97-AF65-F5344CB8AC3E}">
        <p14:creationId xmlns:p14="http://schemas.microsoft.com/office/powerpoint/2010/main" val="3582088918"/>
      </p:ext>
    </p:extLst>
  </p:cSld>
  <p:clrMapOvr>
    <a:masterClrMapping/>
  </p:clrMapOvr>
  <p:transition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3698696" y="976669"/>
            <a:ext cx="8493303" cy="5091612"/>
          </a:xfrm>
        </p:spPr>
      </p:pic>
      <p:sp>
        <p:nvSpPr>
          <p:cNvPr id="4" name="Title 1"/>
          <p:cNvSpPr txBox="1">
            <a:spLocks/>
          </p:cNvSpPr>
          <p:nvPr/>
        </p:nvSpPr>
        <p:spPr>
          <a:xfrm>
            <a:off x="585627" y="746745"/>
            <a:ext cx="10515600" cy="4801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sz="2800" b="1">
                <a:solidFill>
                  <a:schemeClr val="accent1"/>
                </a:solidFill>
                <a:latin typeface="+mn-lt"/>
                <a:ea typeface="+mn-ea"/>
                <a:cs typeface="+mn-cs"/>
              </a:rPr>
              <a:t>Learn – Plan - Do</a:t>
            </a:r>
          </a:p>
        </p:txBody>
      </p:sp>
    </p:spTree>
    <p:extLst>
      <p:ext uri="{BB962C8B-B14F-4D97-AF65-F5344CB8AC3E}">
        <p14:creationId xmlns:p14="http://schemas.microsoft.com/office/powerpoint/2010/main" val="2313802401"/>
      </p:ext>
    </p:extLst>
  </p:cSld>
  <p:clrMapOvr>
    <a:masterClrMapping/>
  </p:clrMapOvr>
  <p:transition advTm="3000">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490A61B-DCD3-458C-B0FF-308DC8B91B70}"/>
              </a:ext>
            </a:extLst>
          </p:cNvPr>
          <p:cNvSpPr txBox="1">
            <a:spLocks/>
          </p:cNvSpPr>
          <p:nvPr/>
        </p:nvSpPr>
        <p:spPr>
          <a:xfrm>
            <a:off x="925513" y="4964113"/>
            <a:ext cx="11266487" cy="1709737"/>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b="1" u="sng">
                <a:solidFill>
                  <a:srgbClr val="0070C0"/>
                </a:solidFill>
                <a:latin typeface="+mn-lt"/>
              </a:rPr>
              <a:t>Learn</a:t>
            </a:r>
            <a:br>
              <a:rPr lang="en-IE" b="1">
                <a:solidFill>
                  <a:srgbClr val="0070C0"/>
                </a:solidFill>
                <a:latin typeface="+mn-lt"/>
              </a:rPr>
            </a:br>
            <a:r>
              <a:rPr lang="en-IE" b="1">
                <a:solidFill>
                  <a:srgbClr val="0070C0"/>
                </a:solidFill>
                <a:latin typeface="+mn-lt"/>
              </a:rPr>
              <a:t>The SEC Network</a:t>
            </a:r>
          </a:p>
        </p:txBody>
      </p:sp>
    </p:spTree>
    <p:extLst>
      <p:ext uri="{BB962C8B-B14F-4D97-AF65-F5344CB8AC3E}">
        <p14:creationId xmlns:p14="http://schemas.microsoft.com/office/powerpoint/2010/main" val="3572226927"/>
      </p:ext>
    </p:extLst>
  </p:cSld>
  <p:clrMapOvr>
    <a:masterClrMapping/>
  </p:clrMapOvr>
  <p:transition advTm="3000">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5627" y="746745"/>
            <a:ext cx="10515600" cy="480131"/>
          </a:xfrm>
        </p:spPr>
        <p:txBody>
          <a:bodyPr wrap="square">
            <a:spAutoFit/>
          </a:bodyPr>
          <a:lstStyle/>
          <a:p>
            <a:r>
              <a:rPr lang="en-IE" sz="2800" b="1">
                <a:solidFill>
                  <a:schemeClr val="accent1"/>
                </a:solidFill>
                <a:latin typeface="+mn-lt"/>
                <a:ea typeface="+mn-ea"/>
                <a:cs typeface="+mn-cs"/>
              </a:rPr>
              <a:t>The Sustainable Energy Communities Network</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0662" y="1154957"/>
            <a:ext cx="3738276" cy="4746675"/>
          </a:xfrm>
          <a:prstGeom prst="rect">
            <a:avLst/>
          </a:prstGeom>
        </p:spPr>
      </p:pic>
      <p:sp>
        <p:nvSpPr>
          <p:cNvPr id="7" name="Rectangle 6"/>
          <p:cNvSpPr/>
          <p:nvPr/>
        </p:nvSpPr>
        <p:spPr>
          <a:xfrm>
            <a:off x="585627" y="1350166"/>
            <a:ext cx="7294652" cy="3539430"/>
          </a:xfrm>
          <a:prstGeom prst="rect">
            <a:avLst/>
          </a:prstGeom>
        </p:spPr>
        <p:txBody>
          <a:bodyPr wrap="square" numCol="1">
            <a:spAutoFit/>
          </a:bodyPr>
          <a:lstStyle/>
          <a:p>
            <a:r>
              <a:rPr lang="en-IE" sz="2800"/>
              <a:t>SEC Network Map</a:t>
            </a:r>
          </a:p>
          <a:p>
            <a:r>
              <a:rPr lang="en-IE" sz="2800">
                <a:hlinkClick r:id="rId4"/>
              </a:rPr>
              <a:t>https://www.seai.ie/community-energy/sustainable-energy-communities/sec-map/</a:t>
            </a:r>
            <a:r>
              <a:rPr lang="en-IE" sz="2800"/>
              <a:t> </a:t>
            </a:r>
          </a:p>
          <a:p>
            <a:endParaRPr lang="en-IE" sz="2800"/>
          </a:p>
          <a:p>
            <a:pPr marL="457200" indent="-457200">
              <a:buFont typeface="Arial" panose="020B0604020202020204" pitchFamily="34" charset="0"/>
              <a:buChar char="•"/>
            </a:pPr>
            <a:r>
              <a:rPr lang="en-IE" sz="2800"/>
              <a:t>Look for SECs with similar aims and objectives</a:t>
            </a:r>
          </a:p>
          <a:p>
            <a:pPr marL="457200" indent="-457200">
              <a:buFont typeface="Arial" panose="020B0604020202020204" pitchFamily="34" charset="0"/>
              <a:buChar char="•"/>
            </a:pPr>
            <a:r>
              <a:rPr lang="en-IE" sz="2800"/>
              <a:t>Networking is encouraged</a:t>
            </a:r>
          </a:p>
          <a:p>
            <a:pPr marL="457200" indent="-457200">
              <a:buFont typeface="Arial" panose="020B0604020202020204" pitchFamily="34" charset="0"/>
              <a:buChar char="•"/>
            </a:pPr>
            <a:r>
              <a:rPr lang="en-IE" sz="2800"/>
              <a:t>Ask your Mentor for an introduction </a:t>
            </a:r>
          </a:p>
        </p:txBody>
      </p:sp>
    </p:spTree>
    <p:extLst>
      <p:ext uri="{BB962C8B-B14F-4D97-AF65-F5344CB8AC3E}">
        <p14:creationId xmlns:p14="http://schemas.microsoft.com/office/powerpoint/2010/main" val="3401763785"/>
      </p:ext>
    </p:extLst>
  </p:cSld>
  <p:clrMapOvr>
    <a:masterClrMapping/>
  </p:clrMapOvr>
  <p:transition advTm="3000">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5627" y="746745"/>
            <a:ext cx="10515600" cy="480131"/>
          </a:xfrm>
        </p:spPr>
        <p:txBody>
          <a:bodyPr wrap="square">
            <a:spAutoFit/>
          </a:bodyPr>
          <a:lstStyle/>
          <a:p>
            <a:r>
              <a:rPr lang="en-IE" sz="2800" b="1">
                <a:solidFill>
                  <a:schemeClr val="accent1"/>
                </a:solidFill>
                <a:latin typeface="+mn-lt"/>
                <a:ea typeface="+mn-ea"/>
                <a:cs typeface="+mn-cs"/>
              </a:rPr>
              <a:t>The Sustainable Energy Communities Network</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0662" y="1154957"/>
            <a:ext cx="3738276" cy="4746675"/>
          </a:xfrm>
          <a:prstGeom prst="rect">
            <a:avLst/>
          </a:prstGeom>
        </p:spPr>
      </p:pic>
      <p:sp>
        <p:nvSpPr>
          <p:cNvPr id="7" name="Rectangle 6"/>
          <p:cNvSpPr/>
          <p:nvPr/>
        </p:nvSpPr>
        <p:spPr>
          <a:xfrm>
            <a:off x="585627" y="1350166"/>
            <a:ext cx="7294652" cy="523220"/>
          </a:xfrm>
          <a:prstGeom prst="rect">
            <a:avLst/>
          </a:prstGeom>
        </p:spPr>
        <p:txBody>
          <a:bodyPr wrap="square" numCol="1">
            <a:spAutoFit/>
          </a:bodyPr>
          <a:lstStyle/>
          <a:p>
            <a:r>
              <a:rPr lang="en-IE" sz="2800"/>
              <a:t>Co. Galway:</a:t>
            </a:r>
          </a:p>
        </p:txBody>
      </p:sp>
      <p:graphicFrame>
        <p:nvGraphicFramePr>
          <p:cNvPr id="4" name="Table 3">
            <a:extLst>
              <a:ext uri="{FF2B5EF4-FFF2-40B4-BE49-F238E27FC236}">
                <a16:creationId xmlns:a16="http://schemas.microsoft.com/office/drawing/2014/main" id="{23536CA7-185B-5D49-88F0-69103B1966C2}"/>
              </a:ext>
            </a:extLst>
          </p:cNvPr>
          <p:cNvGraphicFramePr>
            <a:graphicFrameLocks noGrp="1"/>
          </p:cNvGraphicFramePr>
          <p:nvPr>
            <p:extLst>
              <p:ext uri="{D42A27DB-BD31-4B8C-83A1-F6EECF244321}">
                <p14:modId xmlns:p14="http://schemas.microsoft.com/office/powerpoint/2010/main" val="103388234"/>
              </p:ext>
            </p:extLst>
          </p:nvPr>
        </p:nvGraphicFramePr>
        <p:xfrm>
          <a:off x="697689" y="1996676"/>
          <a:ext cx="5855512" cy="4406400"/>
        </p:xfrm>
        <a:graphic>
          <a:graphicData uri="http://schemas.openxmlformats.org/drawingml/2006/table">
            <a:tbl>
              <a:tblPr/>
              <a:tblGrid>
                <a:gridCol w="3475965">
                  <a:extLst>
                    <a:ext uri="{9D8B030D-6E8A-4147-A177-3AD203B41FA5}">
                      <a16:colId xmlns:a16="http://schemas.microsoft.com/office/drawing/2014/main" val="2323619503"/>
                    </a:ext>
                  </a:extLst>
                </a:gridCol>
                <a:gridCol w="836128">
                  <a:extLst>
                    <a:ext uri="{9D8B030D-6E8A-4147-A177-3AD203B41FA5}">
                      <a16:colId xmlns:a16="http://schemas.microsoft.com/office/drawing/2014/main" val="1699547208"/>
                    </a:ext>
                  </a:extLst>
                </a:gridCol>
                <a:gridCol w="1543419">
                  <a:extLst>
                    <a:ext uri="{9D8B030D-6E8A-4147-A177-3AD203B41FA5}">
                      <a16:colId xmlns:a16="http://schemas.microsoft.com/office/drawing/2014/main" val="1019636721"/>
                    </a:ext>
                  </a:extLst>
                </a:gridCol>
              </a:tblGrid>
              <a:tr h="183600">
                <a:tc>
                  <a:txBody>
                    <a:bodyPr/>
                    <a:lstStyle/>
                    <a:p>
                      <a:pPr algn="l" fontAlgn="ctr"/>
                      <a:r>
                        <a:rPr lang="en-IE" sz="1200" b="1" i="0" u="none" strike="noStrike">
                          <a:solidFill>
                            <a:srgbClr val="000000"/>
                          </a:solidFill>
                          <a:effectLst/>
                          <a:latin typeface="Calibri" panose="020F0502020204030204" pitchFamily="34" charset="0"/>
                        </a:rPr>
                        <a:t>SEC Name</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B8CCE4"/>
                    </a:solidFill>
                  </a:tcPr>
                </a:tc>
                <a:tc>
                  <a:txBody>
                    <a:bodyPr/>
                    <a:lstStyle/>
                    <a:p>
                      <a:pPr algn="l" fontAlgn="ctr"/>
                      <a:r>
                        <a:rPr lang="en-IE" sz="1200" b="1" i="0" u="none" strike="noStrike">
                          <a:solidFill>
                            <a:srgbClr val="000000"/>
                          </a:solidFill>
                          <a:effectLst/>
                          <a:latin typeface="Calibri" panose="020F0502020204030204" pitchFamily="34" charset="0"/>
                        </a:rPr>
                        <a:t>Gaeltacht</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B8CCE4"/>
                    </a:solidFill>
                  </a:tcPr>
                </a:tc>
                <a:tc>
                  <a:txBody>
                    <a:bodyPr/>
                    <a:lstStyle/>
                    <a:p>
                      <a:pPr algn="ctr" fontAlgn="ctr"/>
                      <a:r>
                        <a:rPr lang="en-IE" sz="1200" b="1" i="0" u="none" strike="noStrike">
                          <a:solidFill>
                            <a:srgbClr val="000000"/>
                          </a:solidFill>
                          <a:effectLst/>
                          <a:latin typeface="Calibri" panose="020F0502020204030204" pitchFamily="34" charset="0"/>
                        </a:rPr>
                        <a:t>L-P-D</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B4C6E7"/>
                    </a:solidFill>
                  </a:tcPr>
                </a:tc>
                <a:extLst>
                  <a:ext uri="{0D108BD9-81ED-4DB2-BD59-A6C34878D82A}">
                    <a16:rowId xmlns:a16="http://schemas.microsoft.com/office/drawing/2014/main" val="3616911812"/>
                  </a:ext>
                </a:extLst>
              </a:tr>
              <a:tr h="183600">
                <a:tc>
                  <a:txBody>
                    <a:bodyPr/>
                    <a:lstStyle/>
                    <a:p>
                      <a:pPr algn="l" fontAlgn="ctr"/>
                      <a:r>
                        <a:rPr lang="en-IE" sz="1200" b="0" i="0" u="none" strike="noStrike">
                          <a:solidFill>
                            <a:srgbClr val="000000"/>
                          </a:solidFill>
                          <a:effectLst/>
                          <a:latin typeface="Calibri" panose="020F0502020204030204" pitchFamily="34" charset="0"/>
                        </a:rPr>
                        <a:t>Amicitia</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3938984655"/>
                  </a:ext>
                </a:extLst>
              </a:tr>
              <a:tr h="183600">
                <a:tc>
                  <a:txBody>
                    <a:bodyPr/>
                    <a:lstStyle/>
                    <a:p>
                      <a:pPr algn="l" fontAlgn="ctr"/>
                      <a:r>
                        <a:rPr lang="en-IE" sz="1200" b="0" i="0" u="none" strike="noStrike">
                          <a:solidFill>
                            <a:srgbClr val="000000"/>
                          </a:solidFill>
                          <a:effectLst/>
                          <a:latin typeface="Calibri" panose="020F0502020204030204" pitchFamily="34" charset="0"/>
                        </a:rPr>
                        <a:t>Aran Co Op</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Yes</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FF00"/>
                    </a:solidFill>
                  </a:tcPr>
                </a:tc>
                <a:tc>
                  <a:txBody>
                    <a:bodyPr/>
                    <a:lstStyle/>
                    <a:p>
                      <a:pPr algn="ctr" fontAlgn="ctr"/>
                      <a:r>
                        <a:rPr lang="en-IE" sz="1200" b="0" i="0" u="none" strike="noStrike">
                          <a:solidFill>
                            <a:srgbClr val="000000"/>
                          </a:solidFill>
                          <a:effectLst/>
                          <a:latin typeface="Calibri" panose="020F0502020204030204" pitchFamily="34" charset="0"/>
                        </a:rPr>
                        <a:t>Do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FF00"/>
                    </a:solidFill>
                  </a:tcPr>
                </a:tc>
                <a:extLst>
                  <a:ext uri="{0D108BD9-81ED-4DB2-BD59-A6C34878D82A}">
                    <a16:rowId xmlns:a16="http://schemas.microsoft.com/office/drawing/2014/main" val="797413402"/>
                  </a:ext>
                </a:extLst>
              </a:tr>
              <a:tr h="183600">
                <a:tc>
                  <a:txBody>
                    <a:bodyPr/>
                    <a:lstStyle/>
                    <a:p>
                      <a:pPr algn="l" fontAlgn="ctr"/>
                      <a:r>
                        <a:rPr lang="en-IE" sz="1200" b="0" i="0" u="none" strike="noStrike">
                          <a:solidFill>
                            <a:srgbClr val="000000"/>
                          </a:solidFill>
                          <a:effectLst/>
                          <a:latin typeface="Calibri" panose="020F0502020204030204" pitchFamily="34" charset="0"/>
                        </a:rPr>
                        <a:t>Ballinasloe Town Team SEC</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2775014292"/>
                  </a:ext>
                </a:extLst>
              </a:tr>
              <a:tr h="183600">
                <a:tc>
                  <a:txBody>
                    <a:bodyPr/>
                    <a:lstStyle/>
                    <a:p>
                      <a:pPr algn="l" fontAlgn="ctr"/>
                      <a:r>
                        <a:rPr lang="en-IE" sz="1200" b="0" i="0" u="none" strike="noStrike">
                          <a:solidFill>
                            <a:srgbClr val="000000"/>
                          </a:solidFill>
                          <a:effectLst/>
                          <a:latin typeface="Calibri" panose="020F0502020204030204" pitchFamily="34" charset="0"/>
                        </a:rPr>
                        <a:t>Ballinderreen SEC</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418261546"/>
                  </a:ext>
                </a:extLst>
              </a:tr>
              <a:tr h="183600">
                <a:tc>
                  <a:txBody>
                    <a:bodyPr/>
                    <a:lstStyle/>
                    <a:p>
                      <a:pPr algn="l" fontAlgn="ctr"/>
                      <a:r>
                        <a:rPr lang="en-IE" sz="1200" b="0" i="0" u="none" strike="noStrike">
                          <a:solidFill>
                            <a:srgbClr val="000000"/>
                          </a:solidFill>
                          <a:effectLst/>
                          <a:latin typeface="Calibri" panose="020F0502020204030204" pitchFamily="34" charset="0"/>
                        </a:rPr>
                        <a:t>Ballyglunin Community Development Ltd</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Learn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B0F0"/>
                    </a:solidFill>
                  </a:tcPr>
                </a:tc>
                <a:extLst>
                  <a:ext uri="{0D108BD9-81ED-4DB2-BD59-A6C34878D82A}">
                    <a16:rowId xmlns:a16="http://schemas.microsoft.com/office/drawing/2014/main" val="3107578904"/>
                  </a:ext>
                </a:extLst>
              </a:tr>
              <a:tr h="183600">
                <a:tc>
                  <a:txBody>
                    <a:bodyPr/>
                    <a:lstStyle/>
                    <a:p>
                      <a:pPr algn="l" fontAlgn="ctr"/>
                      <a:r>
                        <a:rPr lang="en-IE" sz="1200" b="0" i="0" u="none" strike="noStrike">
                          <a:solidFill>
                            <a:srgbClr val="000000"/>
                          </a:solidFill>
                          <a:effectLst/>
                          <a:latin typeface="Calibri" panose="020F0502020204030204" pitchFamily="34" charset="0"/>
                        </a:rPr>
                        <a:t>Clár Éifeachtacht Fuinnimh</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Yes</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FF00"/>
                    </a:solidFill>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3109378784"/>
                  </a:ext>
                </a:extLst>
              </a:tr>
              <a:tr h="183600">
                <a:tc>
                  <a:txBody>
                    <a:bodyPr/>
                    <a:lstStyle/>
                    <a:p>
                      <a:pPr algn="l" fontAlgn="ctr"/>
                      <a:r>
                        <a:rPr lang="en-IE" sz="1200" b="0" i="0" u="none" strike="noStrike">
                          <a:solidFill>
                            <a:srgbClr val="000000"/>
                          </a:solidFill>
                          <a:effectLst/>
                          <a:latin typeface="Calibri" panose="020F0502020204030204" pitchFamily="34" charset="0"/>
                        </a:rPr>
                        <a:t>Cloonascragh SEC</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Learn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B0F0"/>
                    </a:solidFill>
                  </a:tcPr>
                </a:tc>
                <a:extLst>
                  <a:ext uri="{0D108BD9-81ED-4DB2-BD59-A6C34878D82A}">
                    <a16:rowId xmlns:a16="http://schemas.microsoft.com/office/drawing/2014/main" val="740524665"/>
                  </a:ext>
                </a:extLst>
              </a:tr>
              <a:tr h="183600">
                <a:tc>
                  <a:txBody>
                    <a:bodyPr/>
                    <a:lstStyle/>
                    <a:p>
                      <a:pPr algn="l" fontAlgn="ctr"/>
                      <a:r>
                        <a:rPr lang="en-IE" sz="1200" b="0" i="0" u="none" strike="noStrike">
                          <a:solidFill>
                            <a:srgbClr val="000000"/>
                          </a:solidFill>
                          <a:effectLst/>
                          <a:latin typeface="Calibri" panose="020F0502020204030204" pitchFamily="34" charset="0"/>
                        </a:rPr>
                        <a:t>Comhar Caomhan Teo </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Yes</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FF00"/>
                    </a:solidFill>
                  </a:tcPr>
                </a:tc>
                <a:tc>
                  <a:txBody>
                    <a:bodyPr/>
                    <a:lstStyle/>
                    <a:p>
                      <a:pPr algn="ctr" fontAlgn="ctr"/>
                      <a:r>
                        <a:rPr lang="en-IE" sz="1200" b="0" i="0" u="none" strike="noStrike">
                          <a:solidFill>
                            <a:srgbClr val="000000"/>
                          </a:solidFill>
                          <a:effectLst/>
                          <a:latin typeface="Calibri" panose="020F0502020204030204" pitchFamily="34" charset="0"/>
                        </a:rPr>
                        <a:t>Do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FF00"/>
                    </a:solidFill>
                  </a:tcPr>
                </a:tc>
                <a:extLst>
                  <a:ext uri="{0D108BD9-81ED-4DB2-BD59-A6C34878D82A}">
                    <a16:rowId xmlns:a16="http://schemas.microsoft.com/office/drawing/2014/main" val="3124196683"/>
                  </a:ext>
                </a:extLst>
              </a:tr>
              <a:tr h="183600">
                <a:tc>
                  <a:txBody>
                    <a:bodyPr/>
                    <a:lstStyle/>
                    <a:p>
                      <a:pPr algn="l" fontAlgn="ctr"/>
                      <a:r>
                        <a:rPr lang="en-IE" sz="1200" b="0" i="0" u="none" strike="noStrike">
                          <a:solidFill>
                            <a:srgbClr val="000000"/>
                          </a:solidFill>
                          <a:effectLst/>
                          <a:latin typeface="Calibri" panose="020F0502020204030204" pitchFamily="34" charset="0"/>
                        </a:rPr>
                        <a:t>Comharchumann Shailearna Teo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Yes</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FF00"/>
                    </a:solidFill>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3038252286"/>
                  </a:ext>
                </a:extLst>
              </a:tr>
              <a:tr h="183600">
                <a:tc>
                  <a:txBody>
                    <a:bodyPr/>
                    <a:lstStyle/>
                    <a:p>
                      <a:pPr algn="l" fontAlgn="ctr"/>
                      <a:r>
                        <a:rPr lang="en-IE" sz="1200" b="0" i="0" u="none" strike="noStrike">
                          <a:solidFill>
                            <a:srgbClr val="000000"/>
                          </a:solidFill>
                          <a:effectLst/>
                          <a:latin typeface="Calibri" panose="020F0502020204030204" pitchFamily="34" charset="0"/>
                        </a:rPr>
                        <a:t>Comhlacht Forbatha an Spidéal Teo </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Yes</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FF00"/>
                    </a:solidFill>
                  </a:tcPr>
                </a:tc>
                <a:tc>
                  <a:txBody>
                    <a:bodyPr/>
                    <a:lstStyle/>
                    <a:p>
                      <a:pPr algn="ctr" fontAlgn="ctr"/>
                      <a:r>
                        <a:rPr lang="en-IE" sz="1200" b="0" i="0" u="none" strike="noStrike">
                          <a:solidFill>
                            <a:srgbClr val="000000"/>
                          </a:solidFill>
                          <a:effectLst/>
                          <a:latin typeface="Calibri" panose="020F0502020204030204" pitchFamily="34" charset="0"/>
                        </a:rPr>
                        <a:t>Learn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B0F0"/>
                    </a:solidFill>
                  </a:tcPr>
                </a:tc>
                <a:extLst>
                  <a:ext uri="{0D108BD9-81ED-4DB2-BD59-A6C34878D82A}">
                    <a16:rowId xmlns:a16="http://schemas.microsoft.com/office/drawing/2014/main" val="3656904927"/>
                  </a:ext>
                </a:extLst>
              </a:tr>
              <a:tr h="183600">
                <a:tc>
                  <a:txBody>
                    <a:bodyPr/>
                    <a:lstStyle/>
                    <a:p>
                      <a:pPr algn="l" fontAlgn="ctr"/>
                      <a:r>
                        <a:rPr lang="en-IE" sz="1200" b="0" i="0" u="none" strike="noStrike">
                          <a:solidFill>
                            <a:srgbClr val="000000"/>
                          </a:solidFill>
                          <a:effectLst/>
                          <a:latin typeface="Calibri" panose="020F0502020204030204" pitchFamily="34" charset="0"/>
                        </a:rPr>
                        <a:t>Corrib Catchment SEC</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Learn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B0F0"/>
                    </a:solidFill>
                  </a:tcPr>
                </a:tc>
                <a:extLst>
                  <a:ext uri="{0D108BD9-81ED-4DB2-BD59-A6C34878D82A}">
                    <a16:rowId xmlns:a16="http://schemas.microsoft.com/office/drawing/2014/main" val="238434838"/>
                  </a:ext>
                </a:extLst>
              </a:tr>
              <a:tr h="183600">
                <a:tc>
                  <a:txBody>
                    <a:bodyPr/>
                    <a:lstStyle/>
                    <a:p>
                      <a:pPr algn="l" fontAlgn="ctr"/>
                      <a:r>
                        <a:rPr lang="en-IE" sz="1200" b="0" i="0" u="none" strike="noStrike">
                          <a:solidFill>
                            <a:srgbClr val="000000"/>
                          </a:solidFill>
                          <a:effectLst/>
                          <a:latin typeface="Calibri" panose="020F0502020204030204" pitchFamily="34" charset="0"/>
                        </a:rPr>
                        <a:t>Cortoon Lavally Community Childcare</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Learn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B0F0"/>
                    </a:solidFill>
                  </a:tcPr>
                </a:tc>
                <a:extLst>
                  <a:ext uri="{0D108BD9-81ED-4DB2-BD59-A6C34878D82A}">
                    <a16:rowId xmlns:a16="http://schemas.microsoft.com/office/drawing/2014/main" val="1022634544"/>
                  </a:ext>
                </a:extLst>
              </a:tr>
              <a:tr h="183600">
                <a:tc>
                  <a:txBody>
                    <a:bodyPr/>
                    <a:lstStyle/>
                    <a:p>
                      <a:pPr algn="l" fontAlgn="ctr"/>
                      <a:r>
                        <a:rPr lang="en-IE" sz="1200" b="0" i="0" u="none" strike="noStrike">
                          <a:solidFill>
                            <a:srgbClr val="000000"/>
                          </a:solidFill>
                          <a:effectLst/>
                          <a:latin typeface="Calibri" panose="020F0502020204030204" pitchFamily="34" charset="0"/>
                        </a:rPr>
                        <a:t>Dunmore Sustainable Community</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1238664161"/>
                  </a:ext>
                </a:extLst>
              </a:tr>
              <a:tr h="183600">
                <a:tc>
                  <a:txBody>
                    <a:bodyPr/>
                    <a:lstStyle/>
                    <a:p>
                      <a:pPr algn="l" fontAlgn="ctr"/>
                      <a:r>
                        <a:rPr lang="en-IE" sz="1200" b="0" i="0" u="none" strike="noStrike">
                          <a:solidFill>
                            <a:srgbClr val="000000"/>
                          </a:solidFill>
                          <a:effectLst/>
                          <a:latin typeface="Calibri" panose="020F0502020204030204" pitchFamily="34" charset="0"/>
                        </a:rPr>
                        <a:t>Forbairt Chonamara Láir Teo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Yes</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FF00"/>
                    </a:solidFill>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4219456072"/>
                  </a:ext>
                </a:extLst>
              </a:tr>
              <a:tr h="183600">
                <a:tc>
                  <a:txBody>
                    <a:bodyPr/>
                    <a:lstStyle/>
                    <a:p>
                      <a:pPr algn="l" fontAlgn="ctr"/>
                      <a:r>
                        <a:rPr lang="en-IE" sz="1200" b="0" i="0" u="none" strike="noStrike">
                          <a:solidFill>
                            <a:srgbClr val="000000"/>
                          </a:solidFill>
                          <a:effectLst/>
                          <a:latin typeface="Calibri" panose="020F0502020204030204" pitchFamily="34" charset="0"/>
                        </a:rPr>
                        <a:t>Galway PPN Green Recovery Linkage Group</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Learn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B0F0"/>
                    </a:solidFill>
                  </a:tcPr>
                </a:tc>
                <a:extLst>
                  <a:ext uri="{0D108BD9-81ED-4DB2-BD59-A6C34878D82A}">
                    <a16:rowId xmlns:a16="http://schemas.microsoft.com/office/drawing/2014/main" val="2152413176"/>
                  </a:ext>
                </a:extLst>
              </a:tr>
              <a:tr h="183600">
                <a:tc>
                  <a:txBody>
                    <a:bodyPr/>
                    <a:lstStyle/>
                    <a:p>
                      <a:pPr algn="l" fontAlgn="ctr"/>
                      <a:r>
                        <a:rPr lang="en-IE" sz="1200" b="0" i="0" u="none" strike="noStrike">
                          <a:solidFill>
                            <a:srgbClr val="000000"/>
                          </a:solidFill>
                          <a:effectLst/>
                          <a:latin typeface="Calibri" panose="020F0502020204030204" pitchFamily="34" charset="0"/>
                        </a:rPr>
                        <a:t>Glenamaddy Sustainable Energy Community</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Learn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B0F0"/>
                    </a:solidFill>
                  </a:tcPr>
                </a:tc>
                <a:extLst>
                  <a:ext uri="{0D108BD9-81ED-4DB2-BD59-A6C34878D82A}">
                    <a16:rowId xmlns:a16="http://schemas.microsoft.com/office/drawing/2014/main" val="682143980"/>
                  </a:ext>
                </a:extLst>
              </a:tr>
              <a:tr h="183600">
                <a:tc>
                  <a:txBody>
                    <a:bodyPr/>
                    <a:lstStyle/>
                    <a:p>
                      <a:pPr algn="l" fontAlgn="ctr"/>
                      <a:r>
                        <a:rPr lang="en-IE" sz="1200" b="0" i="0" u="none" strike="noStrike">
                          <a:solidFill>
                            <a:srgbClr val="000000"/>
                          </a:solidFill>
                          <a:effectLst/>
                          <a:latin typeface="Calibri" panose="020F0502020204030204" pitchFamily="34" charset="0"/>
                        </a:rPr>
                        <a:t>Glinsk Community Development Society</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172035150"/>
                  </a:ext>
                </a:extLst>
              </a:tr>
              <a:tr h="183600">
                <a:tc>
                  <a:txBody>
                    <a:bodyPr/>
                    <a:lstStyle/>
                    <a:p>
                      <a:pPr algn="l" fontAlgn="ctr"/>
                      <a:r>
                        <a:rPr lang="en-IE" sz="1200" b="0" i="0" u="none" strike="noStrike">
                          <a:solidFill>
                            <a:srgbClr val="000000"/>
                          </a:solidFill>
                          <a:effectLst/>
                          <a:latin typeface="Calibri" panose="020F0502020204030204" pitchFamily="34" charset="0"/>
                        </a:rPr>
                        <a:t>Inishbofin Island</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Learn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B0F0"/>
                    </a:solidFill>
                  </a:tcPr>
                </a:tc>
                <a:extLst>
                  <a:ext uri="{0D108BD9-81ED-4DB2-BD59-A6C34878D82A}">
                    <a16:rowId xmlns:a16="http://schemas.microsoft.com/office/drawing/2014/main" val="2756149691"/>
                  </a:ext>
                </a:extLst>
              </a:tr>
              <a:tr h="183600">
                <a:tc>
                  <a:txBody>
                    <a:bodyPr/>
                    <a:lstStyle/>
                    <a:p>
                      <a:pPr algn="l" fontAlgn="ctr"/>
                      <a:r>
                        <a:rPr lang="en-IE" sz="1200" b="0" i="0" u="none" strike="noStrike">
                          <a:solidFill>
                            <a:srgbClr val="000000"/>
                          </a:solidFill>
                          <a:effectLst/>
                          <a:latin typeface="Calibri" panose="020F0502020204030204" pitchFamily="34" charset="0"/>
                        </a:rPr>
                        <a:t>Kinvara Tidy Towns/Kinvara Community Council</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4264842291"/>
                  </a:ext>
                </a:extLst>
              </a:tr>
              <a:tr h="183600">
                <a:tc>
                  <a:txBody>
                    <a:bodyPr/>
                    <a:lstStyle/>
                    <a:p>
                      <a:pPr algn="l" fontAlgn="ctr"/>
                      <a:r>
                        <a:rPr lang="en-IE" sz="1200" b="0" i="0" u="none" strike="noStrike" err="1">
                          <a:solidFill>
                            <a:srgbClr val="000000"/>
                          </a:solidFill>
                          <a:effectLst/>
                          <a:latin typeface="Calibri" panose="020F0502020204030204" pitchFamily="34" charset="0"/>
                        </a:rPr>
                        <a:t>Laurencetown</a:t>
                      </a:r>
                      <a:r>
                        <a:rPr lang="en-IE" sz="1200" b="0" i="0" u="none" strike="noStrike">
                          <a:solidFill>
                            <a:srgbClr val="000000"/>
                          </a:solidFill>
                          <a:effectLst/>
                          <a:latin typeface="Calibri" panose="020F0502020204030204" pitchFamily="34" charset="0"/>
                        </a:rPr>
                        <a:t> Community Development Company</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Learn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00B0F0"/>
                    </a:solidFill>
                  </a:tcPr>
                </a:tc>
                <a:extLst>
                  <a:ext uri="{0D108BD9-81ED-4DB2-BD59-A6C34878D82A}">
                    <a16:rowId xmlns:a16="http://schemas.microsoft.com/office/drawing/2014/main" val="296617388"/>
                  </a:ext>
                </a:extLst>
              </a:tr>
              <a:tr h="183600">
                <a:tc>
                  <a:txBody>
                    <a:bodyPr/>
                    <a:lstStyle/>
                    <a:p>
                      <a:pPr algn="l" fontAlgn="ctr"/>
                      <a:r>
                        <a:rPr lang="en-IE" sz="1200" b="0" i="0" u="none" strike="noStrike">
                          <a:solidFill>
                            <a:srgbClr val="000000"/>
                          </a:solidFill>
                          <a:effectLst/>
                          <a:latin typeface="Calibri" panose="020F0502020204030204" pitchFamily="34" charset="0"/>
                        </a:rPr>
                        <a:t>SCAN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3222874838"/>
                  </a:ext>
                </a:extLst>
              </a:tr>
              <a:tr h="183600">
                <a:tc>
                  <a:txBody>
                    <a:bodyPr/>
                    <a:lstStyle/>
                    <a:p>
                      <a:pPr algn="l" fontAlgn="ctr"/>
                      <a:r>
                        <a:rPr lang="en-IE" sz="1200" b="0" i="0" u="none" strike="noStrike">
                          <a:solidFill>
                            <a:srgbClr val="000000"/>
                          </a:solidFill>
                          <a:effectLst/>
                          <a:latin typeface="Calibri" panose="020F0502020204030204" pitchFamily="34" charset="0"/>
                        </a:rPr>
                        <a:t>Sustainable Energy West</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1210701321"/>
                  </a:ext>
                </a:extLst>
              </a:tr>
              <a:tr h="183600">
                <a:tc>
                  <a:txBody>
                    <a:bodyPr/>
                    <a:lstStyle/>
                    <a:p>
                      <a:pPr algn="l" fontAlgn="ctr"/>
                      <a:r>
                        <a:rPr lang="en-IE" sz="1200" b="0" i="0" u="none" strike="noStrike">
                          <a:solidFill>
                            <a:srgbClr val="000000"/>
                          </a:solidFill>
                          <a:effectLst/>
                          <a:latin typeface="Calibri" panose="020F0502020204030204" pitchFamily="34" charset="0"/>
                        </a:rPr>
                        <a:t>Sustainable Headford</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BDBDB"/>
                    </a:solidFill>
                  </a:tcPr>
                </a:tc>
                <a:tc>
                  <a:txBody>
                    <a:bodyPr/>
                    <a:lstStyle/>
                    <a:p>
                      <a:pPr algn="ctr" fontAlgn="ctr"/>
                      <a:r>
                        <a:rPr lang="en-IE" sz="1200" b="0" i="0" u="none" strike="noStrike">
                          <a:solidFill>
                            <a:srgbClr val="000000"/>
                          </a:solidFill>
                          <a:effectLst/>
                          <a:latin typeface="Calibri" panose="020F0502020204030204" pitchFamily="34" charset="0"/>
                        </a:rPr>
                        <a:t>No</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algn="ctr" fontAlgn="ctr"/>
                      <a:r>
                        <a:rPr lang="en-IE" sz="12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solidFill>
                      <a:srgbClr val="D60093"/>
                    </a:solidFill>
                  </a:tcPr>
                </a:tc>
                <a:extLst>
                  <a:ext uri="{0D108BD9-81ED-4DB2-BD59-A6C34878D82A}">
                    <a16:rowId xmlns:a16="http://schemas.microsoft.com/office/drawing/2014/main" val="2435766307"/>
                  </a:ext>
                </a:extLst>
              </a:tr>
            </a:tbl>
          </a:graphicData>
        </a:graphic>
      </p:graphicFrame>
    </p:spTree>
    <p:extLst>
      <p:ext uri="{BB962C8B-B14F-4D97-AF65-F5344CB8AC3E}">
        <p14:creationId xmlns:p14="http://schemas.microsoft.com/office/powerpoint/2010/main" val="4184810011"/>
      </p:ext>
    </p:extLst>
  </p:cSld>
  <p:clrMapOvr>
    <a:masterClrMapping/>
  </p:clrMapOvr>
  <p:transition advTm="3000">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5627" y="746745"/>
            <a:ext cx="10515600" cy="480131"/>
          </a:xfrm>
        </p:spPr>
        <p:txBody>
          <a:bodyPr wrap="square">
            <a:spAutoFit/>
          </a:bodyPr>
          <a:lstStyle/>
          <a:p>
            <a:r>
              <a:rPr lang="en-IE" sz="2800" b="1">
                <a:solidFill>
                  <a:schemeClr val="accent1"/>
                </a:solidFill>
                <a:latin typeface="+mn-lt"/>
                <a:ea typeface="+mn-ea"/>
                <a:cs typeface="+mn-cs"/>
              </a:rPr>
              <a:t>A diverse network of skills and interests</a:t>
            </a:r>
          </a:p>
        </p:txBody>
      </p:sp>
      <p:sp>
        <p:nvSpPr>
          <p:cNvPr id="4" name="Content Placeholder 3"/>
          <p:cNvSpPr>
            <a:spLocks noGrp="1"/>
          </p:cNvSpPr>
          <p:nvPr>
            <p:ph idx="4294967295"/>
          </p:nvPr>
        </p:nvSpPr>
        <p:spPr>
          <a:xfrm>
            <a:off x="585626" y="1352729"/>
            <a:ext cx="10397447" cy="887037"/>
          </a:xfrm>
        </p:spPr>
        <p:txBody>
          <a:bodyPr>
            <a:normAutofit/>
          </a:bodyPr>
          <a:lstStyle/>
          <a:p>
            <a:pPr marL="0" indent="0">
              <a:buNone/>
            </a:pPr>
            <a:r>
              <a:rPr lang="en-IE" b="1"/>
              <a:t>To date, there are 400+ communities in the network. Who are they?</a:t>
            </a:r>
          </a:p>
        </p:txBody>
      </p:sp>
      <p:sp>
        <p:nvSpPr>
          <p:cNvPr id="3" name="Rectangle 2"/>
          <p:cNvSpPr/>
          <p:nvPr/>
        </p:nvSpPr>
        <p:spPr>
          <a:xfrm>
            <a:off x="585624" y="1945662"/>
            <a:ext cx="11281027" cy="3108543"/>
          </a:xfrm>
          <a:prstGeom prst="rect">
            <a:avLst/>
          </a:prstGeom>
        </p:spPr>
        <p:txBody>
          <a:bodyPr wrap="square" numCol="2">
            <a:spAutoFit/>
          </a:bodyPr>
          <a:lstStyle/>
          <a:p>
            <a:pPr marL="342900" indent="-342900">
              <a:buFont typeface="Arial" panose="020B0604020202020204" pitchFamily="34" charset="0"/>
              <a:buChar char="•"/>
            </a:pPr>
            <a:r>
              <a:rPr lang="en-IE" sz="2800"/>
              <a:t>Small rural towns</a:t>
            </a:r>
          </a:p>
          <a:p>
            <a:pPr marL="342900" indent="-342900">
              <a:buFont typeface="Arial" panose="020B0604020202020204" pitchFamily="34" charset="0"/>
              <a:buChar char="•"/>
            </a:pPr>
            <a:r>
              <a:rPr lang="en-IE" sz="2800"/>
              <a:t>Large urban centres</a:t>
            </a:r>
          </a:p>
          <a:p>
            <a:pPr marL="342900" indent="-342900">
              <a:buFont typeface="Arial" panose="020B0604020202020204" pitchFamily="34" charset="0"/>
              <a:buChar char="•"/>
            </a:pPr>
            <a:r>
              <a:rPr lang="en-IE" sz="2800"/>
              <a:t>Neighbourhoods</a:t>
            </a:r>
          </a:p>
          <a:p>
            <a:pPr marL="342900" indent="-342900">
              <a:buFont typeface="Arial" panose="020B0604020202020204" pitchFamily="34" charset="0"/>
              <a:buChar char="•"/>
            </a:pPr>
            <a:r>
              <a:rPr lang="en-IE" sz="2800"/>
              <a:t>Third level institutions</a:t>
            </a:r>
          </a:p>
          <a:p>
            <a:pPr marL="342900" indent="-342900">
              <a:buFont typeface="Arial" panose="020B0604020202020204" pitchFamily="34" charset="0"/>
              <a:buChar char="•"/>
            </a:pPr>
            <a:r>
              <a:rPr lang="en-IE" sz="2800"/>
              <a:t>Residents' Associations</a:t>
            </a:r>
          </a:p>
          <a:p>
            <a:pPr marL="342900" indent="-342900">
              <a:buFont typeface="Arial" panose="020B0604020202020204" pitchFamily="34" charset="0"/>
              <a:buChar char="•"/>
            </a:pPr>
            <a:r>
              <a:rPr lang="en-IE" sz="2800"/>
              <a:t>Tidy Towns Committees</a:t>
            </a:r>
          </a:p>
          <a:p>
            <a:pPr marL="342900" indent="-342900">
              <a:buFont typeface="Arial" panose="020B0604020202020204" pitchFamily="34" charset="0"/>
              <a:buChar char="•"/>
            </a:pPr>
            <a:r>
              <a:rPr lang="en-IE" sz="2800"/>
              <a:t>Suburban community organisations</a:t>
            </a:r>
          </a:p>
          <a:p>
            <a:pPr marL="342900" indent="-342900">
              <a:buFont typeface="Arial" panose="020B0604020202020204" pitchFamily="34" charset="0"/>
              <a:buChar char="•"/>
            </a:pPr>
            <a:r>
              <a:rPr lang="en-IE" sz="2800"/>
              <a:t>Local environmental groups</a:t>
            </a:r>
          </a:p>
          <a:p>
            <a:pPr marL="342900" indent="-342900">
              <a:buFont typeface="Arial" panose="020B0604020202020204" pitchFamily="34" charset="0"/>
              <a:buChar char="•"/>
            </a:pPr>
            <a:r>
              <a:rPr lang="en-IE" sz="2800"/>
              <a:t>County councils</a:t>
            </a:r>
          </a:p>
          <a:p>
            <a:pPr marL="342900" indent="-342900">
              <a:buFont typeface="Arial" panose="020B0604020202020204" pitchFamily="34" charset="0"/>
              <a:buChar char="•"/>
            </a:pPr>
            <a:r>
              <a:rPr lang="en-IE" sz="2800"/>
              <a:t>Business groups</a:t>
            </a:r>
          </a:p>
          <a:p>
            <a:pPr marL="342900" indent="-342900">
              <a:buFont typeface="Arial" panose="020B0604020202020204" pitchFamily="34" charset="0"/>
              <a:buChar char="•"/>
            </a:pPr>
            <a:r>
              <a:rPr lang="en-IE" sz="2800"/>
              <a:t>Housing Associations</a:t>
            </a:r>
          </a:p>
          <a:p>
            <a:pPr marL="342900" indent="-342900">
              <a:buFont typeface="Arial" panose="020B0604020202020204" pitchFamily="34" charset="0"/>
              <a:buChar char="•"/>
            </a:pPr>
            <a:endParaRPr lang="en-IE" sz="2800"/>
          </a:p>
        </p:txBody>
      </p:sp>
    </p:spTree>
    <p:extLst>
      <p:ext uri="{BB962C8B-B14F-4D97-AF65-F5344CB8AC3E}">
        <p14:creationId xmlns:p14="http://schemas.microsoft.com/office/powerpoint/2010/main" val="140257691"/>
      </p:ext>
    </p:extLst>
  </p:cSld>
  <p:clrMapOvr>
    <a:masterClrMapping/>
  </p:clrMapOvr>
  <p:transition advTm="3000">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5627" y="746745"/>
            <a:ext cx="10515600" cy="480131"/>
          </a:xfrm>
        </p:spPr>
        <p:txBody>
          <a:bodyPr wrap="square">
            <a:spAutoFit/>
          </a:bodyPr>
          <a:lstStyle/>
          <a:p>
            <a:r>
              <a:rPr lang="en-IE" sz="2800" b="1">
                <a:solidFill>
                  <a:schemeClr val="accent1"/>
                </a:solidFill>
                <a:latin typeface="+mn-lt"/>
                <a:ea typeface="+mn-ea"/>
                <a:cs typeface="+mn-cs"/>
              </a:rPr>
              <a:t>What are the benefits of joining the network?</a:t>
            </a:r>
          </a:p>
        </p:txBody>
      </p:sp>
      <p:sp>
        <p:nvSpPr>
          <p:cNvPr id="3" name="Rectangle 2"/>
          <p:cNvSpPr/>
          <p:nvPr/>
        </p:nvSpPr>
        <p:spPr>
          <a:xfrm>
            <a:off x="585627" y="1226876"/>
            <a:ext cx="11281027" cy="3913059"/>
          </a:xfrm>
          <a:prstGeom prst="rect">
            <a:avLst/>
          </a:prstGeom>
        </p:spPr>
        <p:txBody>
          <a:bodyPr wrap="square" numCol="1">
            <a:spAutoFit/>
          </a:bodyPr>
          <a:lstStyle/>
          <a:p>
            <a:pPr marL="457200" indent="-457200">
              <a:lnSpc>
                <a:spcPct val="150000"/>
              </a:lnSpc>
              <a:buFont typeface="Arial" panose="020B0604020202020204" pitchFamily="34" charset="0"/>
              <a:buChar char="•"/>
            </a:pPr>
            <a:r>
              <a:rPr lang="en-IE" sz="2400"/>
              <a:t>Mentoring </a:t>
            </a:r>
          </a:p>
          <a:p>
            <a:pPr marL="457200" indent="-457200">
              <a:lnSpc>
                <a:spcPct val="150000"/>
              </a:lnSpc>
              <a:buFont typeface="Arial" panose="020B0604020202020204" pitchFamily="34" charset="0"/>
              <a:buChar char="•"/>
            </a:pPr>
            <a:r>
              <a:rPr lang="en-IE" sz="2400"/>
              <a:t>Learning supports</a:t>
            </a:r>
          </a:p>
          <a:p>
            <a:pPr marL="457200" indent="-457200">
              <a:lnSpc>
                <a:spcPct val="150000"/>
              </a:lnSpc>
              <a:buFont typeface="Arial" panose="020B0604020202020204" pitchFamily="34" charset="0"/>
              <a:buChar char="•"/>
            </a:pPr>
            <a:r>
              <a:rPr lang="en-IE" sz="2400"/>
              <a:t>Get in touch with other communities who have common interests</a:t>
            </a:r>
          </a:p>
          <a:p>
            <a:pPr marL="457200" indent="-457200">
              <a:lnSpc>
                <a:spcPct val="150000"/>
              </a:lnSpc>
              <a:buFont typeface="Arial" panose="020B0604020202020204" pitchFamily="34" charset="0"/>
              <a:buChar char="•"/>
            </a:pPr>
            <a:r>
              <a:rPr lang="en-IE" sz="2400"/>
              <a:t>Learn from communities who have conducted local energy projects</a:t>
            </a:r>
          </a:p>
          <a:p>
            <a:pPr marL="457200" indent="-457200">
              <a:lnSpc>
                <a:spcPct val="150000"/>
              </a:lnSpc>
              <a:buFont typeface="Arial" panose="020B0604020202020204" pitchFamily="34" charset="0"/>
              <a:buChar char="•"/>
            </a:pPr>
            <a:r>
              <a:rPr lang="en-IE" sz="2400"/>
              <a:t>Start thinking about energy use in your own community in an informed way</a:t>
            </a:r>
          </a:p>
          <a:p>
            <a:pPr marL="457200" indent="-457200">
              <a:lnSpc>
                <a:spcPct val="150000"/>
              </a:lnSpc>
              <a:buFont typeface="Arial" panose="020B0604020202020204" pitchFamily="34" charset="0"/>
              <a:buChar char="•"/>
            </a:pPr>
            <a:r>
              <a:rPr lang="en-IE" sz="2400"/>
              <a:t>Learn from energy experts</a:t>
            </a:r>
          </a:p>
          <a:p>
            <a:pPr marL="457200" indent="-457200">
              <a:lnSpc>
                <a:spcPct val="150000"/>
              </a:lnSpc>
              <a:buFont typeface="Arial" panose="020B0604020202020204" pitchFamily="34" charset="0"/>
              <a:buChar char="•"/>
            </a:pPr>
            <a:r>
              <a:rPr lang="en-IE" sz="2400"/>
              <a:t>Attend regional and national events</a:t>
            </a:r>
          </a:p>
        </p:txBody>
      </p:sp>
    </p:spTree>
    <p:extLst>
      <p:ext uri="{BB962C8B-B14F-4D97-AF65-F5344CB8AC3E}">
        <p14:creationId xmlns:p14="http://schemas.microsoft.com/office/powerpoint/2010/main" val="2911014496"/>
      </p:ext>
    </p:extLst>
  </p:cSld>
  <p:clrMapOvr>
    <a:masterClrMapping/>
  </p:clrMapOvr>
  <p:transition advTm="3000">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490A61B-DCD3-458C-B0FF-308DC8B91B70}"/>
              </a:ext>
            </a:extLst>
          </p:cNvPr>
          <p:cNvSpPr txBox="1">
            <a:spLocks/>
          </p:cNvSpPr>
          <p:nvPr/>
        </p:nvSpPr>
        <p:spPr>
          <a:xfrm>
            <a:off x="925513" y="4409308"/>
            <a:ext cx="11266487" cy="1683267"/>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b="1" u="sng">
                <a:solidFill>
                  <a:srgbClr val="0070C0"/>
                </a:solidFill>
                <a:latin typeface="+mn-lt"/>
              </a:rPr>
              <a:t>Plan</a:t>
            </a:r>
            <a:br>
              <a:rPr lang="en-IE" b="1" u="sng">
                <a:solidFill>
                  <a:srgbClr val="0070C0"/>
                </a:solidFill>
                <a:latin typeface="+mn-lt"/>
              </a:rPr>
            </a:br>
            <a:r>
              <a:rPr lang="en-IE" b="1">
                <a:solidFill>
                  <a:srgbClr val="0070C0"/>
                </a:solidFill>
                <a:latin typeface="+mn-lt"/>
              </a:rPr>
              <a:t>The SEAI Partnership &amp; Energy Master Plan</a:t>
            </a:r>
          </a:p>
        </p:txBody>
      </p:sp>
    </p:spTree>
    <p:extLst>
      <p:ext uri="{BB962C8B-B14F-4D97-AF65-F5344CB8AC3E}">
        <p14:creationId xmlns:p14="http://schemas.microsoft.com/office/powerpoint/2010/main" val="3977329935"/>
      </p:ext>
    </p:extLst>
  </p:cSld>
  <p:clrMapOvr>
    <a:masterClrMapping/>
  </p:clrMapOvr>
  <p:transition advTm="3000">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5627" y="746745"/>
            <a:ext cx="10515600" cy="480131"/>
          </a:xfrm>
        </p:spPr>
        <p:txBody>
          <a:bodyPr wrap="square">
            <a:spAutoFit/>
          </a:bodyPr>
          <a:lstStyle/>
          <a:p>
            <a:r>
              <a:rPr lang="en-IE" sz="2800" b="1">
                <a:solidFill>
                  <a:schemeClr val="accent1"/>
                </a:solidFill>
                <a:latin typeface="+mn-lt"/>
                <a:ea typeface="+mn-ea"/>
                <a:cs typeface="+mn-cs"/>
              </a:rPr>
              <a:t>The Partnership Approach</a:t>
            </a:r>
          </a:p>
        </p:txBody>
      </p:sp>
      <p:sp>
        <p:nvSpPr>
          <p:cNvPr id="3" name="Rectangle 2"/>
          <p:cNvSpPr/>
          <p:nvPr/>
        </p:nvSpPr>
        <p:spPr>
          <a:xfrm>
            <a:off x="585627" y="1360440"/>
            <a:ext cx="6482993" cy="3593420"/>
          </a:xfrm>
          <a:prstGeom prst="rect">
            <a:avLst/>
          </a:prstGeom>
        </p:spPr>
        <p:txBody>
          <a:bodyPr wrap="square" numCol="1">
            <a:spAutoFit/>
          </a:bodyPr>
          <a:lstStyle/>
          <a:p>
            <a:pPr>
              <a:lnSpc>
                <a:spcPct val="114000"/>
              </a:lnSpc>
            </a:pPr>
            <a:r>
              <a:rPr lang="en-IE" sz="2400"/>
              <a:t>The SEC partnership approach aims to enable bottom-up community energy solutions. Such a task cannot be achieved in isolation, so we want to partner with willing communities in planning for their energy future. SECs who are already in the SEC Network are encouraged to enter into a partnership with us.</a:t>
            </a:r>
          </a:p>
          <a:p>
            <a:pPr marL="342900" indent="-342900">
              <a:lnSpc>
                <a:spcPct val="150000"/>
              </a:lnSpc>
              <a:buFont typeface="Arial" panose="020B0604020202020204" pitchFamily="34" charset="0"/>
              <a:buChar char="•"/>
            </a:pPr>
            <a:endParaRPr lang="en-IE" sz="240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7155" y="1353036"/>
            <a:ext cx="4914845" cy="3600824"/>
          </a:xfrm>
          <a:prstGeom prst="rect">
            <a:avLst/>
          </a:prstGeom>
        </p:spPr>
      </p:pic>
    </p:spTree>
    <p:extLst>
      <p:ext uri="{BB962C8B-B14F-4D97-AF65-F5344CB8AC3E}">
        <p14:creationId xmlns:p14="http://schemas.microsoft.com/office/powerpoint/2010/main" val="3088125251"/>
      </p:ext>
    </p:extLst>
  </p:cSld>
  <p:clrMapOvr>
    <a:masterClrMapping/>
  </p:clrMapOvr>
  <p:transition advTm="3000">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5627" y="746745"/>
            <a:ext cx="10515600" cy="480131"/>
          </a:xfrm>
        </p:spPr>
        <p:txBody>
          <a:bodyPr wrap="square">
            <a:spAutoFit/>
          </a:bodyPr>
          <a:lstStyle/>
          <a:p>
            <a:r>
              <a:rPr lang="en-IE" sz="2800" b="1">
                <a:solidFill>
                  <a:schemeClr val="accent1"/>
                </a:solidFill>
                <a:latin typeface="+mn-lt"/>
                <a:ea typeface="+mn-ea"/>
                <a:cs typeface="+mn-cs"/>
              </a:rPr>
              <a:t>The Partnership Approach – the next steps</a:t>
            </a:r>
          </a:p>
        </p:txBody>
      </p:sp>
      <p:sp>
        <p:nvSpPr>
          <p:cNvPr id="3" name="Rectangle 2"/>
          <p:cNvSpPr/>
          <p:nvPr/>
        </p:nvSpPr>
        <p:spPr>
          <a:xfrm>
            <a:off x="585627" y="1360440"/>
            <a:ext cx="11178283" cy="2751394"/>
          </a:xfrm>
          <a:prstGeom prst="rect">
            <a:avLst/>
          </a:prstGeom>
        </p:spPr>
        <p:txBody>
          <a:bodyPr wrap="square" numCol="1">
            <a:spAutoFit/>
          </a:bodyPr>
          <a:lstStyle/>
          <a:p>
            <a:pPr marL="457200" indent="-457200">
              <a:lnSpc>
                <a:spcPct val="114000"/>
              </a:lnSpc>
              <a:buFont typeface="+mj-lt"/>
              <a:buAutoNum type="arabicPeriod"/>
            </a:pPr>
            <a:r>
              <a:rPr lang="en-IE" sz="2400"/>
              <a:t>Community Charter – a vision for your community, what are your goals and priorities?</a:t>
            </a:r>
          </a:p>
          <a:p>
            <a:pPr marL="457200" indent="-457200">
              <a:lnSpc>
                <a:spcPct val="114000"/>
              </a:lnSpc>
              <a:buFont typeface="+mj-lt"/>
              <a:buAutoNum type="arabicPeriod"/>
            </a:pPr>
            <a:r>
              <a:rPr lang="en-IE" sz="2400"/>
              <a:t>Competency Assessment – what are your strengths and weaknesses, and where can we help you fill the gaps?</a:t>
            </a:r>
          </a:p>
          <a:p>
            <a:pPr marL="457200" indent="-457200">
              <a:lnSpc>
                <a:spcPct val="114000"/>
              </a:lnSpc>
              <a:buFont typeface="+mj-lt"/>
              <a:buAutoNum type="arabicPeriod"/>
            </a:pPr>
            <a:r>
              <a:rPr lang="en-IE" sz="2400"/>
              <a:t>Energy Master Plan Funding application </a:t>
            </a:r>
          </a:p>
          <a:p>
            <a:pPr marL="342900" indent="-342900">
              <a:lnSpc>
                <a:spcPct val="150000"/>
              </a:lnSpc>
              <a:buFont typeface="Arial" panose="020B0604020202020204" pitchFamily="34" charset="0"/>
              <a:buChar char="•"/>
            </a:pPr>
            <a:endParaRPr lang="en-IE" sz="240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9122" y="3822700"/>
            <a:ext cx="7848600" cy="2667000"/>
          </a:xfrm>
          <a:prstGeom prst="rect">
            <a:avLst/>
          </a:prstGeom>
        </p:spPr>
      </p:pic>
    </p:spTree>
    <p:extLst>
      <p:ext uri="{BB962C8B-B14F-4D97-AF65-F5344CB8AC3E}">
        <p14:creationId xmlns:p14="http://schemas.microsoft.com/office/powerpoint/2010/main" val="3360739526"/>
      </p:ext>
    </p:extLst>
  </p:cSld>
  <p:clrMapOvr>
    <a:masterClrMapping/>
  </p:clrMapOvr>
  <p:transition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5627" y="746745"/>
            <a:ext cx="10515600" cy="480131"/>
          </a:xfrm>
        </p:spPr>
        <p:txBody>
          <a:bodyPr wrap="square">
            <a:spAutoFit/>
          </a:bodyPr>
          <a:lstStyle/>
          <a:p>
            <a:r>
              <a:rPr lang="en-IE" sz="2800" b="1">
                <a:solidFill>
                  <a:schemeClr val="accent1"/>
                </a:solidFill>
                <a:latin typeface="+mn-lt"/>
                <a:ea typeface="+mn-ea"/>
                <a:cs typeface="+mn-cs"/>
              </a:rPr>
              <a:t>The Energy Master Plan</a:t>
            </a:r>
          </a:p>
        </p:txBody>
      </p:sp>
      <p:grpSp>
        <p:nvGrpSpPr>
          <p:cNvPr id="19" name="Group 18"/>
          <p:cNvGrpSpPr/>
          <p:nvPr/>
        </p:nvGrpSpPr>
        <p:grpSpPr>
          <a:xfrm>
            <a:off x="1373397" y="1595656"/>
            <a:ext cx="4669687" cy="4075511"/>
            <a:chOff x="1373397" y="1595656"/>
            <a:chExt cx="4669687" cy="4075511"/>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9740" y="2293932"/>
              <a:ext cx="1730355" cy="115212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5070" y="2962591"/>
              <a:ext cx="1203738" cy="437009"/>
            </a:xfrm>
            <a:prstGeom prst="rect">
              <a:avLst/>
            </a:prstGeom>
          </p:spPr>
        </p:pic>
        <p:sp>
          <p:nvSpPr>
            <p:cNvPr id="8" name="TextBox 7"/>
            <p:cNvSpPr txBox="1"/>
            <p:nvPr/>
          </p:nvSpPr>
          <p:spPr>
            <a:xfrm>
              <a:off x="1613931" y="1595656"/>
              <a:ext cx="1998472" cy="646331"/>
            </a:xfrm>
            <a:prstGeom prst="rect">
              <a:avLst/>
            </a:prstGeom>
            <a:noFill/>
          </p:spPr>
          <p:txBody>
            <a:bodyPr wrap="square" rtlCol="0">
              <a:spAutoFit/>
            </a:bodyPr>
            <a:lstStyle/>
            <a:p>
              <a:pPr algn="ctr"/>
              <a:r>
                <a:rPr lang="en-IE"/>
                <a:t>Baseline of current energy use</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05919" y="3488150"/>
              <a:ext cx="2214496" cy="736154"/>
            </a:xfrm>
            <a:prstGeom prst="rect">
              <a:avLst/>
            </a:prstGeom>
          </p:spPr>
        </p:pic>
        <p:sp>
          <p:nvSpPr>
            <p:cNvPr id="10" name="TextBox 9"/>
            <p:cNvSpPr txBox="1"/>
            <p:nvPr/>
          </p:nvSpPr>
          <p:spPr>
            <a:xfrm>
              <a:off x="3992658" y="1595657"/>
              <a:ext cx="1919250" cy="646331"/>
            </a:xfrm>
            <a:prstGeom prst="rect">
              <a:avLst/>
            </a:prstGeom>
            <a:noFill/>
          </p:spPr>
          <p:txBody>
            <a:bodyPr wrap="square" rtlCol="0">
              <a:spAutoFit/>
            </a:bodyPr>
            <a:lstStyle/>
            <a:p>
              <a:pPr algn="ctr"/>
              <a:r>
                <a:rPr lang="en-IE"/>
                <a:t>Assessment or RE resources</a:t>
              </a:r>
            </a:p>
          </p:txBody>
        </p:sp>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38319" y="2423992"/>
              <a:ext cx="1447402" cy="1514206"/>
            </a:xfrm>
            <a:prstGeom prst="rect">
              <a:avLst/>
            </a:prstGeom>
          </p:spPr>
        </p:pic>
        <p:sp>
          <p:nvSpPr>
            <p:cNvPr id="12" name="Rounded Rectangle 11"/>
            <p:cNvSpPr/>
            <p:nvPr/>
          </p:nvSpPr>
          <p:spPr>
            <a:xfrm>
              <a:off x="1373397" y="1595656"/>
              <a:ext cx="2479540" cy="28513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Rounded Rectangle 12"/>
            <p:cNvSpPr/>
            <p:nvPr/>
          </p:nvSpPr>
          <p:spPr>
            <a:xfrm>
              <a:off x="3852938" y="1595656"/>
              <a:ext cx="2190146" cy="28513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Rounded Rectangle 16"/>
            <p:cNvSpPr/>
            <p:nvPr/>
          </p:nvSpPr>
          <p:spPr>
            <a:xfrm>
              <a:off x="1373397" y="4591046"/>
              <a:ext cx="4669685" cy="1080121"/>
            </a:xfrm>
            <a:prstGeom prst="roundRect">
              <a:avLst/>
            </a:prstGeom>
            <a:solidFill>
              <a:srgbClr val="D5CF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a:solidFill>
                    <a:schemeClr val="tx2"/>
                  </a:solidFill>
                </a:rPr>
                <a:t>Database of buildings/facilities/fleets/RE </a:t>
              </a:r>
            </a:p>
            <a:p>
              <a:pPr algn="ctr"/>
              <a:r>
                <a:rPr lang="en-IE">
                  <a:solidFill>
                    <a:schemeClr val="tx2"/>
                  </a:solidFill>
                </a:rPr>
                <a:t>Quantify associated energy: €, kWh, BER, CO</a:t>
              </a:r>
              <a:r>
                <a:rPr lang="en-IE" baseline="-25000">
                  <a:solidFill>
                    <a:schemeClr val="tx2"/>
                  </a:solidFill>
                </a:rPr>
                <a:t>2</a:t>
              </a:r>
            </a:p>
          </p:txBody>
        </p:sp>
      </p:grpSp>
      <p:grpSp>
        <p:nvGrpSpPr>
          <p:cNvPr id="20" name="Group 19"/>
          <p:cNvGrpSpPr/>
          <p:nvPr/>
        </p:nvGrpSpPr>
        <p:grpSpPr>
          <a:xfrm>
            <a:off x="6476286" y="1595656"/>
            <a:ext cx="4497729" cy="4075509"/>
            <a:chOff x="6476286" y="1595656"/>
            <a:chExt cx="4497729" cy="4075509"/>
          </a:xfrm>
        </p:grpSpPr>
        <p:sp>
          <p:nvSpPr>
            <p:cNvPr id="14" name="TextBox 13"/>
            <p:cNvSpPr txBox="1"/>
            <p:nvPr/>
          </p:nvSpPr>
          <p:spPr>
            <a:xfrm>
              <a:off x="8048059" y="1595657"/>
              <a:ext cx="2821154" cy="369332"/>
            </a:xfrm>
            <a:prstGeom prst="rect">
              <a:avLst/>
            </a:prstGeom>
            <a:noFill/>
          </p:spPr>
          <p:txBody>
            <a:bodyPr wrap="square" rtlCol="0">
              <a:spAutoFit/>
            </a:bodyPr>
            <a:lstStyle/>
            <a:p>
              <a:pPr algn="ctr"/>
              <a:r>
                <a:rPr lang="en-IE"/>
                <a:t>Register of Opportunities</a:t>
              </a:r>
            </a:p>
          </p:txBody>
        </p:sp>
        <p:sp>
          <p:nvSpPr>
            <p:cNvPr id="15" name="Rounded Rectangle 14"/>
            <p:cNvSpPr/>
            <p:nvPr/>
          </p:nvSpPr>
          <p:spPr>
            <a:xfrm>
              <a:off x="7943258" y="1595656"/>
              <a:ext cx="3030757" cy="28513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6" name="Picture 15"/>
            <p:cNvPicPr>
              <a:picLocks noChangeAspect="1"/>
            </p:cNvPicPr>
            <p:nvPr/>
          </p:nvPicPr>
          <p:blipFill rotWithShape="1">
            <a:blip r:embed="rId7" cstate="print">
              <a:extLst>
                <a:ext uri="{28A0092B-C50C-407E-A947-70E740481C1C}">
                  <a14:useLocalDpi xmlns:a14="http://schemas.microsoft.com/office/drawing/2010/main" val="0"/>
                </a:ext>
              </a:extLst>
            </a:blip>
            <a:srcRect r="36343"/>
            <a:stretch/>
          </p:blipFill>
          <p:spPr>
            <a:xfrm>
              <a:off x="8272542" y="2120587"/>
              <a:ext cx="2162585" cy="2082361"/>
            </a:xfrm>
            <a:prstGeom prst="rect">
              <a:avLst/>
            </a:prstGeom>
          </p:spPr>
        </p:pic>
        <p:sp>
          <p:nvSpPr>
            <p:cNvPr id="18" name="Rounded Rectangle 17"/>
            <p:cNvSpPr/>
            <p:nvPr/>
          </p:nvSpPr>
          <p:spPr>
            <a:xfrm>
              <a:off x="7943258" y="4591044"/>
              <a:ext cx="3030757" cy="1080121"/>
            </a:xfrm>
            <a:prstGeom prst="roundRect">
              <a:avLst/>
            </a:prstGeom>
            <a:solidFill>
              <a:srgbClr val="D5CF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a:solidFill>
                    <a:schemeClr val="tx2"/>
                  </a:solidFill>
                </a:rPr>
                <a:t>Project list</a:t>
              </a:r>
            </a:p>
            <a:p>
              <a:pPr algn="ctr"/>
              <a:r>
                <a:rPr lang="en-IE">
                  <a:solidFill>
                    <a:schemeClr val="tx2"/>
                  </a:solidFill>
                </a:rPr>
                <a:t>Categories / targets / ranking</a:t>
              </a:r>
            </a:p>
          </p:txBody>
        </p:sp>
        <p:sp>
          <p:nvSpPr>
            <p:cNvPr id="4" name="Right Arrow 3"/>
            <p:cNvSpPr/>
            <p:nvPr/>
          </p:nvSpPr>
          <p:spPr>
            <a:xfrm>
              <a:off x="6476286" y="2676491"/>
              <a:ext cx="1109609" cy="8116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3786913886"/>
      </p:ext>
    </p:extLst>
  </p:cSld>
  <p:clrMapOvr>
    <a:masterClrMapping/>
  </p:clrMapOvr>
  <p:transition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490A61B-DCD3-458C-B0FF-308DC8B91B70}"/>
              </a:ext>
            </a:extLst>
          </p:cNvPr>
          <p:cNvSpPr txBox="1">
            <a:spLocks/>
          </p:cNvSpPr>
          <p:nvPr/>
        </p:nvSpPr>
        <p:spPr>
          <a:xfrm>
            <a:off x="925513" y="4409308"/>
            <a:ext cx="11266487" cy="1683267"/>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b="1" u="sng">
                <a:solidFill>
                  <a:srgbClr val="0070C0"/>
                </a:solidFill>
                <a:latin typeface="+mn-lt"/>
              </a:rPr>
              <a:t>Do</a:t>
            </a:r>
            <a:br>
              <a:rPr lang="en-IE" b="1" u="sng">
                <a:solidFill>
                  <a:srgbClr val="0070C0"/>
                </a:solidFill>
                <a:latin typeface="+mn-lt"/>
              </a:rPr>
            </a:br>
            <a:r>
              <a:rPr lang="en-IE" b="1">
                <a:solidFill>
                  <a:srgbClr val="0070C0"/>
                </a:solidFill>
                <a:latin typeface="+mn-lt"/>
              </a:rPr>
              <a:t>Projects &amp; Community Grants</a:t>
            </a:r>
          </a:p>
        </p:txBody>
      </p:sp>
    </p:spTree>
    <p:extLst>
      <p:ext uri="{BB962C8B-B14F-4D97-AF65-F5344CB8AC3E}">
        <p14:creationId xmlns:p14="http://schemas.microsoft.com/office/powerpoint/2010/main" val="2590745700"/>
      </p:ext>
    </p:extLst>
  </p:cSld>
  <p:clrMapOvr>
    <a:masterClrMapping/>
  </p:clrMapOvr>
  <p:transition advTm="3000">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8371" y="1184847"/>
            <a:ext cx="11284527" cy="2288062"/>
          </a:xfrm>
          <a:prstGeom prst="rect">
            <a:avLst/>
          </a:prstGeom>
          <a:noFill/>
        </p:spPr>
        <p:txBody>
          <a:bodyPr wrap="square" rtlCol="0">
            <a:spAutoFit/>
          </a:bodyPr>
          <a:lstStyle/>
          <a:p>
            <a:pPr>
              <a:lnSpc>
                <a:spcPct val="114000"/>
              </a:lnSpc>
              <a:spcAft>
                <a:spcPts val="600"/>
              </a:spcAft>
            </a:pPr>
            <a:r>
              <a:rPr lang="en-IE" sz="2800" b="1">
                <a:latin typeface="Franklin Gothic Book" panose="020B0503020102020204" pitchFamily="34" charset="0"/>
              </a:rPr>
              <a:t>Which one is right for me?</a:t>
            </a:r>
          </a:p>
          <a:p>
            <a:pPr marL="457200" indent="-457200">
              <a:lnSpc>
                <a:spcPct val="114000"/>
              </a:lnSpc>
              <a:spcAft>
                <a:spcPts val="600"/>
              </a:spcAft>
              <a:buFont typeface="Courier New" panose="02070309020205020404" pitchFamily="49" charset="0"/>
              <a:buChar char="o"/>
            </a:pPr>
            <a:r>
              <a:rPr lang="en-IE" sz="2800">
                <a:latin typeface="Franklin Gothic Book" panose="020B0503020102020204" pitchFamily="34" charset="0"/>
              </a:rPr>
              <a:t>Lots of confusion and bad publicity</a:t>
            </a:r>
          </a:p>
          <a:p>
            <a:pPr marL="457200" indent="-457200">
              <a:lnSpc>
                <a:spcPct val="114000"/>
              </a:lnSpc>
              <a:spcAft>
                <a:spcPts val="600"/>
              </a:spcAft>
              <a:buFont typeface="Courier New" panose="02070309020205020404" pitchFamily="49" charset="0"/>
              <a:buChar char="o"/>
            </a:pPr>
            <a:r>
              <a:rPr lang="en-IE" sz="2800">
                <a:latin typeface="Franklin Gothic Book" panose="020B0503020102020204" pitchFamily="34" charset="0"/>
              </a:rPr>
              <a:t>Different timeframes &amp; structures</a:t>
            </a:r>
          </a:p>
          <a:p>
            <a:pPr marL="457200" indent="-457200">
              <a:lnSpc>
                <a:spcPct val="114000"/>
              </a:lnSpc>
              <a:spcAft>
                <a:spcPts val="600"/>
              </a:spcAft>
              <a:buFont typeface="Courier New" panose="02070309020205020404" pitchFamily="49" charset="0"/>
              <a:buChar char="o"/>
            </a:pPr>
            <a:r>
              <a:rPr lang="en-IE" sz="2800">
                <a:latin typeface="Franklin Gothic Book" panose="020B0503020102020204" pitchFamily="34" charset="0"/>
              </a:rPr>
              <a:t>Changes from one year to the next</a:t>
            </a:r>
          </a:p>
        </p:txBody>
      </p:sp>
      <p:pic>
        <p:nvPicPr>
          <p:cNvPr id="4" name="Content Placeholder 3">
            <a:extLst>
              <a:ext uri="{FF2B5EF4-FFF2-40B4-BE49-F238E27FC236}">
                <a16:creationId xmlns:a16="http://schemas.microsoft.com/office/drawing/2014/main" id="{A342FCCD-07A9-4DC2-86A3-FD190CB3A08F}"/>
              </a:ext>
            </a:extLst>
          </p:cNvPr>
          <p:cNvPicPr>
            <a:picLocks noChangeAspect="1"/>
          </p:cNvPicPr>
          <p:nvPr/>
        </p:nvPicPr>
        <p:blipFill>
          <a:blip r:embed="rId3"/>
          <a:stretch>
            <a:fillRect/>
          </a:stretch>
        </p:blipFill>
        <p:spPr>
          <a:xfrm>
            <a:off x="6843887" y="1184847"/>
            <a:ext cx="4929011" cy="5382541"/>
          </a:xfrm>
          <a:prstGeom prst="rect">
            <a:avLst/>
          </a:prstGeom>
        </p:spPr>
      </p:pic>
      <p:sp>
        <p:nvSpPr>
          <p:cNvPr id="7" name="TextBox 6"/>
          <p:cNvSpPr txBox="1"/>
          <p:nvPr/>
        </p:nvSpPr>
        <p:spPr>
          <a:xfrm>
            <a:off x="488372" y="303834"/>
            <a:ext cx="11284527" cy="584775"/>
          </a:xfrm>
          <a:prstGeom prst="rect">
            <a:avLst/>
          </a:prstGeom>
          <a:solidFill>
            <a:schemeClr val="accent1"/>
          </a:solidFill>
        </p:spPr>
        <p:txBody>
          <a:bodyPr wrap="square" rtlCol="0">
            <a:spAutoFit/>
          </a:bodyPr>
          <a:lstStyle/>
          <a:p>
            <a:r>
              <a:rPr lang="en-IE" sz="3200" b="1">
                <a:solidFill>
                  <a:schemeClr val="bg1"/>
                </a:solidFill>
                <a:latin typeface="Franklin Gothic Book" panose="020B0503020102020204" pitchFamily="34" charset="0"/>
              </a:rPr>
              <a:t>SEAI Grant schemes</a:t>
            </a:r>
          </a:p>
        </p:txBody>
      </p:sp>
    </p:spTree>
    <p:extLst>
      <p:ext uri="{BB962C8B-B14F-4D97-AF65-F5344CB8AC3E}">
        <p14:creationId xmlns:p14="http://schemas.microsoft.com/office/powerpoint/2010/main" val="3256424588"/>
      </p:ext>
    </p:extLst>
  </p:cSld>
  <p:clrMapOvr>
    <a:masterClrMapping/>
  </p:clrMapOvr>
  <p:transition advTm="0">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8372" y="303834"/>
            <a:ext cx="11284527" cy="584775"/>
          </a:xfrm>
          <a:prstGeom prst="rect">
            <a:avLst/>
          </a:prstGeom>
          <a:solidFill>
            <a:schemeClr val="accent1"/>
          </a:solidFill>
        </p:spPr>
        <p:txBody>
          <a:bodyPr wrap="square" rtlCol="0">
            <a:spAutoFit/>
          </a:bodyPr>
          <a:lstStyle/>
          <a:p>
            <a:r>
              <a:rPr lang="en-IE" sz="3200" b="1">
                <a:solidFill>
                  <a:schemeClr val="bg1"/>
                </a:solidFill>
                <a:latin typeface="Franklin Gothic Book" panose="020B0503020102020204" pitchFamily="34" charset="0"/>
              </a:rPr>
              <a:t>SEAI Grant schemes</a:t>
            </a:r>
          </a:p>
        </p:txBody>
      </p:sp>
      <p:sp>
        <p:nvSpPr>
          <p:cNvPr id="6" name="TextBox 5"/>
          <p:cNvSpPr txBox="1"/>
          <p:nvPr/>
        </p:nvSpPr>
        <p:spPr>
          <a:xfrm>
            <a:off x="488371" y="1184847"/>
            <a:ext cx="11284527" cy="543354"/>
          </a:xfrm>
          <a:prstGeom prst="rect">
            <a:avLst/>
          </a:prstGeom>
          <a:noFill/>
        </p:spPr>
        <p:txBody>
          <a:bodyPr wrap="square" numCol="1" rtlCol="0">
            <a:spAutoFit/>
          </a:bodyPr>
          <a:lstStyle/>
          <a:p>
            <a:pPr>
              <a:lnSpc>
                <a:spcPct val="114000"/>
              </a:lnSpc>
              <a:spcAft>
                <a:spcPts val="600"/>
              </a:spcAft>
            </a:pPr>
            <a:r>
              <a:rPr lang="en-IE" sz="2800" b="1">
                <a:latin typeface="Franklin Gothic Book" panose="020B0503020102020204" pitchFamily="34" charset="0"/>
              </a:rPr>
              <a:t>Homeowners – 2 main options</a:t>
            </a:r>
          </a:p>
        </p:txBody>
      </p:sp>
      <p:graphicFrame>
        <p:nvGraphicFramePr>
          <p:cNvPr id="2" name="Table 1"/>
          <p:cNvGraphicFramePr>
            <a:graphicFrameLocks noGrp="1"/>
          </p:cNvGraphicFramePr>
          <p:nvPr>
            <p:extLst>
              <p:ext uri="{D42A27DB-BD31-4B8C-83A1-F6EECF244321}">
                <p14:modId xmlns:p14="http://schemas.microsoft.com/office/powerpoint/2010/main" val="3074929354"/>
              </p:ext>
            </p:extLst>
          </p:nvPr>
        </p:nvGraphicFramePr>
        <p:xfrm>
          <a:off x="488371" y="1883635"/>
          <a:ext cx="7347640" cy="1709049"/>
        </p:xfrm>
        <a:graphic>
          <a:graphicData uri="http://schemas.openxmlformats.org/drawingml/2006/table">
            <a:tbl>
              <a:tblPr firstRow="1" bandRow="1">
                <a:tableStyleId>{5C22544A-7EE6-4342-B048-85BDC9FD1C3A}</a:tableStyleId>
              </a:tblPr>
              <a:tblGrid>
                <a:gridCol w="3673820">
                  <a:extLst>
                    <a:ext uri="{9D8B030D-6E8A-4147-A177-3AD203B41FA5}">
                      <a16:colId xmlns:a16="http://schemas.microsoft.com/office/drawing/2014/main" val="1053787316"/>
                    </a:ext>
                  </a:extLst>
                </a:gridCol>
                <a:gridCol w="3673820">
                  <a:extLst>
                    <a:ext uri="{9D8B030D-6E8A-4147-A177-3AD203B41FA5}">
                      <a16:colId xmlns:a16="http://schemas.microsoft.com/office/drawing/2014/main" val="2991598749"/>
                    </a:ext>
                  </a:extLst>
                </a:gridCol>
              </a:tblGrid>
              <a:tr h="425987">
                <a:tc>
                  <a:txBody>
                    <a:bodyPr/>
                    <a:lstStyle/>
                    <a:p>
                      <a:pPr algn="ctr"/>
                      <a:r>
                        <a:rPr lang="en-IE" sz="2600">
                          <a:solidFill>
                            <a:srgbClr val="FFC000"/>
                          </a:solidFill>
                        </a:rPr>
                        <a:t>Warmer</a:t>
                      </a:r>
                      <a:r>
                        <a:rPr lang="en-IE" sz="2600" baseline="0">
                          <a:solidFill>
                            <a:srgbClr val="FFC000"/>
                          </a:solidFill>
                        </a:rPr>
                        <a:t> Homes Scheme</a:t>
                      </a:r>
                      <a:endParaRPr lang="en-IE" sz="2600">
                        <a:solidFill>
                          <a:srgbClr val="FFC000"/>
                        </a:solidFill>
                      </a:endParaRPr>
                    </a:p>
                  </a:txBody>
                  <a:tcPr/>
                </a:tc>
                <a:tc>
                  <a:txBody>
                    <a:bodyPr/>
                    <a:lstStyle/>
                    <a:p>
                      <a:pPr algn="ctr"/>
                      <a:r>
                        <a:rPr lang="en-IE" sz="2600">
                          <a:solidFill>
                            <a:srgbClr val="FFC000"/>
                          </a:solidFill>
                        </a:rPr>
                        <a:t>Better Energy Homes</a:t>
                      </a:r>
                    </a:p>
                  </a:txBody>
                  <a:tcPr/>
                </a:tc>
                <a:extLst>
                  <a:ext uri="{0D108BD9-81ED-4DB2-BD59-A6C34878D82A}">
                    <a16:rowId xmlns:a16="http://schemas.microsoft.com/office/drawing/2014/main" val="1358133022"/>
                  </a:ext>
                </a:extLst>
              </a:tr>
              <a:tr h="1221369">
                <a:tc>
                  <a:txBody>
                    <a:bodyPr/>
                    <a:lstStyle/>
                    <a:p>
                      <a:r>
                        <a:rPr lang="en-IE" sz="2600">
                          <a:latin typeface="Franklin Gothic Book" panose="020B0503020102020204" pitchFamily="34" charset="0"/>
                        </a:rPr>
                        <a:t>Free Upgrades for eligible homeowners</a:t>
                      </a:r>
                      <a:endParaRPr lang="en-IE" sz="2600"/>
                    </a:p>
                  </a:txBody>
                  <a:tcPr/>
                </a:tc>
                <a:tc>
                  <a:txBody>
                    <a:bodyPr/>
                    <a:lstStyle/>
                    <a:p>
                      <a:r>
                        <a:rPr lang="en-IE" sz="2600">
                          <a:latin typeface="Franklin Gothic Book" panose="020B0503020102020204" pitchFamily="34" charset="0"/>
                        </a:rPr>
                        <a:t>Fixed grants for a menu of measures</a:t>
                      </a:r>
                      <a:endParaRPr lang="en-IE" sz="2600"/>
                    </a:p>
                  </a:txBody>
                  <a:tcPr/>
                </a:tc>
                <a:extLst>
                  <a:ext uri="{0D108BD9-81ED-4DB2-BD59-A6C34878D82A}">
                    <a16:rowId xmlns:a16="http://schemas.microsoft.com/office/drawing/2014/main" val="2323243360"/>
                  </a:ext>
                </a:extLst>
              </a:tr>
            </a:tbl>
          </a:graphicData>
        </a:graphic>
      </p:graphicFrame>
      <p:sp>
        <p:nvSpPr>
          <p:cNvPr id="7" name="TextBox 6">
            <a:extLst>
              <a:ext uri="{FF2B5EF4-FFF2-40B4-BE49-F238E27FC236}">
                <a16:creationId xmlns:a16="http://schemas.microsoft.com/office/drawing/2014/main" id="{29C186C0-6032-E24E-A3D1-4E9B85BD09F8}"/>
              </a:ext>
            </a:extLst>
          </p:cNvPr>
          <p:cNvSpPr txBox="1"/>
          <p:nvPr/>
        </p:nvSpPr>
        <p:spPr>
          <a:xfrm>
            <a:off x="488371" y="3883499"/>
            <a:ext cx="11284527" cy="543354"/>
          </a:xfrm>
          <a:prstGeom prst="rect">
            <a:avLst/>
          </a:prstGeom>
          <a:noFill/>
        </p:spPr>
        <p:txBody>
          <a:bodyPr wrap="square" numCol="1" rtlCol="0">
            <a:spAutoFit/>
          </a:bodyPr>
          <a:lstStyle/>
          <a:p>
            <a:pPr>
              <a:lnSpc>
                <a:spcPct val="114000"/>
              </a:lnSpc>
              <a:spcAft>
                <a:spcPts val="600"/>
              </a:spcAft>
            </a:pPr>
            <a:r>
              <a:rPr lang="en-IE" sz="2800" b="1">
                <a:latin typeface="Franklin Gothic Book" panose="020B0503020102020204" pitchFamily="34" charset="0"/>
              </a:rPr>
              <a:t>Others – can include homeowners</a:t>
            </a:r>
          </a:p>
        </p:txBody>
      </p:sp>
      <p:graphicFrame>
        <p:nvGraphicFramePr>
          <p:cNvPr id="8" name="Table 7">
            <a:extLst>
              <a:ext uri="{FF2B5EF4-FFF2-40B4-BE49-F238E27FC236}">
                <a16:creationId xmlns:a16="http://schemas.microsoft.com/office/drawing/2014/main" id="{90F89A4C-AC88-3E4E-998D-8F3192F32137}"/>
              </a:ext>
            </a:extLst>
          </p:cNvPr>
          <p:cNvGraphicFramePr>
            <a:graphicFrameLocks noGrp="1"/>
          </p:cNvGraphicFramePr>
          <p:nvPr>
            <p:extLst>
              <p:ext uri="{D42A27DB-BD31-4B8C-83A1-F6EECF244321}">
                <p14:modId xmlns:p14="http://schemas.microsoft.com/office/powerpoint/2010/main" val="1331109030"/>
              </p:ext>
            </p:extLst>
          </p:nvPr>
        </p:nvGraphicFramePr>
        <p:xfrm>
          <a:off x="488370" y="4582287"/>
          <a:ext cx="11061205" cy="1709049"/>
        </p:xfrm>
        <a:graphic>
          <a:graphicData uri="http://schemas.openxmlformats.org/drawingml/2006/table">
            <a:tbl>
              <a:tblPr firstRow="1" bandRow="1">
                <a:tableStyleId>{5C22544A-7EE6-4342-B048-85BDC9FD1C3A}</a:tableStyleId>
              </a:tblPr>
              <a:tblGrid>
                <a:gridCol w="11061205">
                  <a:extLst>
                    <a:ext uri="{9D8B030D-6E8A-4147-A177-3AD203B41FA5}">
                      <a16:colId xmlns:a16="http://schemas.microsoft.com/office/drawing/2014/main" val="4005880397"/>
                    </a:ext>
                  </a:extLst>
                </a:gridCol>
              </a:tblGrid>
              <a:tr h="425987">
                <a:tc>
                  <a:txBody>
                    <a:bodyPr/>
                    <a:lstStyle/>
                    <a:p>
                      <a:pPr algn="ctr"/>
                      <a:r>
                        <a:rPr lang="en-IE" sz="2600">
                          <a:solidFill>
                            <a:srgbClr val="FFC000"/>
                          </a:solidFill>
                        </a:rPr>
                        <a:t>Community</a:t>
                      </a:r>
                      <a:r>
                        <a:rPr lang="en-IE" sz="2600" baseline="0">
                          <a:solidFill>
                            <a:srgbClr val="FFC000"/>
                          </a:solidFill>
                        </a:rPr>
                        <a:t> Energy Grant – also know as Better Energy Communities (BEC)</a:t>
                      </a:r>
                      <a:endParaRPr lang="en-IE" sz="2600">
                        <a:solidFill>
                          <a:srgbClr val="FFC000"/>
                        </a:solidFill>
                      </a:endParaRPr>
                    </a:p>
                  </a:txBody>
                  <a:tcPr/>
                </a:tc>
                <a:extLst>
                  <a:ext uri="{0D108BD9-81ED-4DB2-BD59-A6C34878D82A}">
                    <a16:rowId xmlns:a16="http://schemas.microsoft.com/office/drawing/2014/main" val="1358133022"/>
                  </a:ext>
                </a:extLst>
              </a:tr>
              <a:tr h="1221369">
                <a:tc>
                  <a:txBody>
                    <a:bodyPr/>
                    <a:lstStyle/>
                    <a:p>
                      <a:r>
                        <a:rPr lang="en-IE" sz="2600">
                          <a:latin typeface="Franklin Gothic Book" panose="020B0503020102020204" pitchFamily="34" charset="0"/>
                        </a:rPr>
                        <a:t>% of costs for wide range of measures</a:t>
                      </a:r>
                    </a:p>
                    <a:p>
                      <a:r>
                        <a:rPr lang="en-IE" sz="2600">
                          <a:latin typeface="Franklin Gothic Book" panose="020B0503020102020204" pitchFamily="34" charset="0"/>
                        </a:rPr>
                        <a:t>Community wide project with multiple beneficiaries</a:t>
                      </a:r>
                      <a:endParaRPr lang="en-IE" sz="2600"/>
                    </a:p>
                  </a:txBody>
                  <a:tcPr/>
                </a:tc>
                <a:extLst>
                  <a:ext uri="{0D108BD9-81ED-4DB2-BD59-A6C34878D82A}">
                    <a16:rowId xmlns:a16="http://schemas.microsoft.com/office/drawing/2014/main" val="2323243360"/>
                  </a:ext>
                </a:extLst>
              </a:tr>
            </a:tbl>
          </a:graphicData>
        </a:graphic>
      </p:graphicFrame>
    </p:spTree>
    <p:extLst>
      <p:ext uri="{BB962C8B-B14F-4D97-AF65-F5344CB8AC3E}">
        <p14:creationId xmlns:p14="http://schemas.microsoft.com/office/powerpoint/2010/main" val="2638017055"/>
      </p:ext>
    </p:extLst>
  </p:cSld>
  <p:clrMapOvr>
    <a:masterClrMapping/>
  </p:clrMapOvr>
  <p:transition advTm="0">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8372" y="303834"/>
            <a:ext cx="11284527" cy="584775"/>
          </a:xfrm>
          <a:prstGeom prst="rect">
            <a:avLst/>
          </a:prstGeom>
          <a:solidFill>
            <a:schemeClr val="accent1"/>
          </a:solidFill>
        </p:spPr>
        <p:txBody>
          <a:bodyPr wrap="square" rtlCol="0">
            <a:spAutoFit/>
          </a:bodyPr>
          <a:lstStyle/>
          <a:p>
            <a:r>
              <a:rPr lang="en-IE" sz="3200" b="1">
                <a:solidFill>
                  <a:schemeClr val="bg1"/>
                </a:solidFill>
              </a:rPr>
              <a:t>SEAI Grant schemes</a:t>
            </a:r>
          </a:p>
        </p:txBody>
      </p:sp>
      <p:sp>
        <p:nvSpPr>
          <p:cNvPr id="6" name="TextBox 5"/>
          <p:cNvSpPr txBox="1"/>
          <p:nvPr/>
        </p:nvSpPr>
        <p:spPr>
          <a:xfrm>
            <a:off x="488371" y="1184847"/>
            <a:ext cx="11284527" cy="555537"/>
          </a:xfrm>
          <a:prstGeom prst="rect">
            <a:avLst/>
          </a:prstGeom>
          <a:noFill/>
        </p:spPr>
        <p:txBody>
          <a:bodyPr wrap="square" rtlCol="0">
            <a:spAutoFit/>
          </a:bodyPr>
          <a:lstStyle/>
          <a:p>
            <a:pPr>
              <a:lnSpc>
                <a:spcPct val="114000"/>
              </a:lnSpc>
              <a:spcAft>
                <a:spcPts val="600"/>
              </a:spcAft>
            </a:pPr>
            <a:r>
              <a:rPr lang="en-IE" sz="2800" b="1"/>
              <a:t>Warmer Homes Scheme</a:t>
            </a:r>
          </a:p>
        </p:txBody>
      </p:sp>
      <p:sp>
        <p:nvSpPr>
          <p:cNvPr id="4" name="Rectangle 3"/>
          <p:cNvSpPr/>
          <p:nvPr/>
        </p:nvSpPr>
        <p:spPr>
          <a:xfrm>
            <a:off x="488371" y="1728201"/>
            <a:ext cx="6144658" cy="4862870"/>
          </a:xfrm>
          <a:prstGeom prst="rect">
            <a:avLst/>
          </a:prstGeom>
        </p:spPr>
        <p:txBody>
          <a:bodyPr wrap="square">
            <a:spAutoFit/>
          </a:bodyPr>
          <a:lstStyle/>
          <a:p>
            <a:r>
              <a:rPr lang="en-IE" sz="2400" b="1">
                <a:solidFill>
                  <a:srgbClr val="FF6603"/>
                </a:solidFill>
              </a:rPr>
              <a:t>Who is it for:</a:t>
            </a:r>
          </a:p>
          <a:p>
            <a:pPr lvl="0" algn="just"/>
            <a:r>
              <a:rPr lang="en-GB" sz="2000" b="1">
                <a:ea typeface="Calibri" panose="020F0502020204030204" pitchFamily="34" charset="0"/>
                <a:cs typeface="Times New Roman" panose="02020603050405020304" pitchFamily="18" charset="0"/>
              </a:rPr>
              <a:t>‘Energy Poor’ Homeowners </a:t>
            </a:r>
            <a:r>
              <a:rPr lang="en-GB" sz="2000">
                <a:ea typeface="Calibri" panose="020F0502020204030204" pitchFamily="34" charset="0"/>
                <a:cs typeface="Times New Roman" panose="02020603050405020304" pitchFamily="18" charset="0"/>
              </a:rPr>
              <a:t>– homes built before 2006 -  in receipt of one of the following:</a:t>
            </a:r>
          </a:p>
          <a:p>
            <a:pPr marL="342900" lvl="0" indent="-342900" algn="just">
              <a:buFont typeface="Symbol" pitchFamily="2" charset="2"/>
              <a:buChar char=""/>
            </a:pPr>
            <a:r>
              <a:rPr lang="en-GB" sz="2000">
                <a:ea typeface="Calibri" panose="020F0502020204030204" pitchFamily="34" charset="0"/>
                <a:cs typeface="Times New Roman" panose="02020603050405020304" pitchFamily="18" charset="0"/>
              </a:rPr>
              <a:t>Fuel Allowance as part of the National Fuel Scheme.</a:t>
            </a:r>
            <a:endParaRPr lang="en-IE" sz="2000">
              <a:ea typeface="Calibri" panose="020F0502020204030204" pitchFamily="34" charset="0"/>
              <a:cs typeface="Times New Roman" panose="02020603050405020304" pitchFamily="18" charset="0"/>
            </a:endParaRPr>
          </a:p>
          <a:p>
            <a:pPr marL="342900" lvl="0" indent="-342900" algn="just">
              <a:spcAft>
                <a:spcPts val="0"/>
              </a:spcAft>
              <a:buFont typeface="Symbol" pitchFamily="2" charset="2"/>
              <a:buChar char=""/>
            </a:pPr>
            <a:r>
              <a:rPr lang="en-GB" sz="2000">
                <a:ea typeface="Calibri" panose="020F0502020204030204" pitchFamily="34" charset="0"/>
                <a:cs typeface="Times New Roman" panose="02020603050405020304" pitchFamily="18" charset="0"/>
              </a:rPr>
              <a:t>Job Seekers Allowance for over six months and have a child under seven years of age</a:t>
            </a:r>
            <a:endParaRPr lang="en-IE" sz="2000">
              <a:ea typeface="Calibri" panose="020F0502020204030204" pitchFamily="34" charset="0"/>
              <a:cs typeface="Times New Roman" panose="02020603050405020304" pitchFamily="18" charset="0"/>
            </a:endParaRPr>
          </a:p>
          <a:p>
            <a:pPr marL="342900" lvl="0" indent="-342900" algn="just">
              <a:spcAft>
                <a:spcPts val="0"/>
              </a:spcAft>
              <a:buFont typeface="Symbol" pitchFamily="2" charset="2"/>
              <a:buChar char=""/>
            </a:pPr>
            <a:r>
              <a:rPr lang="en-GB" sz="2000">
                <a:ea typeface="Calibri" panose="020F0502020204030204" pitchFamily="34" charset="0"/>
                <a:cs typeface="Times New Roman" panose="02020603050405020304" pitchFamily="18" charset="0"/>
              </a:rPr>
              <a:t>Working Family Payment</a:t>
            </a:r>
            <a:endParaRPr lang="en-IE" sz="2000">
              <a:ea typeface="Calibri" panose="020F0502020204030204" pitchFamily="34" charset="0"/>
              <a:cs typeface="Times New Roman" panose="02020603050405020304" pitchFamily="18" charset="0"/>
            </a:endParaRPr>
          </a:p>
          <a:p>
            <a:pPr marL="342900" lvl="0" indent="-342900" algn="just">
              <a:spcAft>
                <a:spcPts val="0"/>
              </a:spcAft>
              <a:buFont typeface="Symbol" pitchFamily="2" charset="2"/>
              <a:buChar char=""/>
            </a:pPr>
            <a:r>
              <a:rPr lang="en-GB" sz="2000">
                <a:ea typeface="Calibri" panose="020F0502020204030204" pitchFamily="34" charset="0"/>
                <a:cs typeface="Times New Roman" panose="02020603050405020304" pitchFamily="18" charset="0"/>
              </a:rPr>
              <a:t>One-Parent Family Payment</a:t>
            </a:r>
            <a:endParaRPr lang="en-IE" sz="2000">
              <a:ea typeface="Calibri" panose="020F0502020204030204" pitchFamily="34" charset="0"/>
              <a:cs typeface="Times New Roman" panose="02020603050405020304" pitchFamily="18" charset="0"/>
            </a:endParaRPr>
          </a:p>
          <a:p>
            <a:pPr marL="342900" lvl="0" indent="-342900" algn="just">
              <a:spcAft>
                <a:spcPts val="0"/>
              </a:spcAft>
              <a:buFont typeface="Symbol" pitchFamily="2" charset="2"/>
              <a:buChar char=""/>
            </a:pPr>
            <a:r>
              <a:rPr lang="en-GB" sz="2000">
                <a:ea typeface="Calibri" panose="020F0502020204030204" pitchFamily="34" charset="0"/>
                <a:cs typeface="Times New Roman" panose="02020603050405020304" pitchFamily="18" charset="0"/>
              </a:rPr>
              <a:t>Domiciliary Care Allowance</a:t>
            </a:r>
            <a:endParaRPr lang="en-IE" sz="2000">
              <a:ea typeface="Calibri" panose="020F0502020204030204" pitchFamily="34" charset="0"/>
              <a:cs typeface="Times New Roman" panose="02020603050405020304" pitchFamily="18" charset="0"/>
            </a:endParaRPr>
          </a:p>
          <a:p>
            <a:pPr marL="342900" lvl="0" indent="-342900" algn="just">
              <a:spcAft>
                <a:spcPts val="0"/>
              </a:spcAft>
              <a:buFont typeface="Symbol" pitchFamily="2" charset="2"/>
              <a:buChar char=""/>
            </a:pPr>
            <a:r>
              <a:rPr lang="en-GB" sz="2000">
                <a:ea typeface="Calibri" panose="020F0502020204030204" pitchFamily="34" charset="0"/>
                <a:cs typeface="Times New Roman" panose="02020603050405020304" pitchFamily="18" charset="0"/>
              </a:rPr>
              <a:t>Carers Allowance and live with the person you are caring for</a:t>
            </a:r>
            <a:r>
              <a:rPr lang="en-GB" sz="2000">
                <a:solidFill>
                  <a:srgbClr val="283C41"/>
                </a:solidFill>
              </a:rPr>
              <a:t>		</a:t>
            </a:r>
          </a:p>
          <a:p>
            <a:endParaRPr lang="en-GB" b="1">
              <a:solidFill>
                <a:srgbClr val="FF6603"/>
              </a:solidFill>
            </a:endParaRPr>
          </a:p>
          <a:p>
            <a:r>
              <a:rPr lang="en-GB" sz="2400" b="1">
                <a:solidFill>
                  <a:srgbClr val="FF6603"/>
                </a:solidFill>
              </a:rPr>
              <a:t>Delivered Free of Charge</a:t>
            </a:r>
          </a:p>
          <a:p>
            <a:r>
              <a:rPr lang="en-GB" sz="2000" i="1">
                <a:solidFill>
                  <a:srgbClr val="283C41"/>
                </a:solidFill>
              </a:rPr>
              <a:t>Must own and live in the home treated, which must have been built and occupied before 2006</a:t>
            </a:r>
            <a:endParaRPr lang="en-IE" sz="2000"/>
          </a:p>
        </p:txBody>
      </p:sp>
      <p:sp>
        <p:nvSpPr>
          <p:cNvPr id="7" name="Rectangle 6"/>
          <p:cNvSpPr/>
          <p:nvPr/>
        </p:nvSpPr>
        <p:spPr>
          <a:xfrm>
            <a:off x="7175500" y="1728201"/>
            <a:ext cx="4885871" cy="4893647"/>
          </a:xfrm>
          <a:prstGeom prst="rect">
            <a:avLst/>
          </a:prstGeom>
        </p:spPr>
        <p:txBody>
          <a:bodyPr wrap="square">
            <a:spAutoFit/>
          </a:bodyPr>
          <a:lstStyle/>
          <a:p>
            <a:pPr marL="0" lvl="2" defTabSz="914400" fontAlgn="base">
              <a:spcBef>
                <a:spcPct val="20000"/>
              </a:spcBef>
              <a:spcAft>
                <a:spcPct val="0"/>
              </a:spcAft>
              <a:defRPr/>
            </a:pPr>
            <a:r>
              <a:rPr lang="en-IE" sz="2400" b="1">
                <a:solidFill>
                  <a:srgbClr val="FF6603"/>
                </a:solidFill>
              </a:rPr>
              <a:t>What is offered:</a:t>
            </a:r>
          </a:p>
          <a:p>
            <a:pPr marL="285750" lvl="2" indent="-285750">
              <a:buFont typeface="Arial" panose="020B0604020202020204" pitchFamily="34" charset="0"/>
              <a:buChar char="•"/>
              <a:defRPr/>
            </a:pPr>
            <a:r>
              <a:rPr lang="en-GB" sz="2000">
                <a:solidFill>
                  <a:srgbClr val="283C41"/>
                </a:solidFill>
              </a:rPr>
              <a:t>Attic insulation</a:t>
            </a:r>
          </a:p>
          <a:p>
            <a:pPr marL="285750" lvl="2" indent="-285750">
              <a:buFont typeface="Arial" panose="020B0604020202020204" pitchFamily="34" charset="0"/>
              <a:buChar char="•"/>
              <a:defRPr/>
            </a:pPr>
            <a:r>
              <a:rPr lang="en-GB" sz="2000">
                <a:solidFill>
                  <a:srgbClr val="283C41"/>
                </a:solidFill>
              </a:rPr>
              <a:t>Wall insulation</a:t>
            </a:r>
          </a:p>
          <a:p>
            <a:pPr marL="285750" lvl="2" indent="-285750">
              <a:buFont typeface="Arial" panose="020B0604020202020204" pitchFamily="34" charset="0"/>
              <a:buChar char="•"/>
              <a:defRPr/>
            </a:pPr>
            <a:r>
              <a:rPr lang="en-GB" sz="2000">
                <a:solidFill>
                  <a:srgbClr val="283C41"/>
                </a:solidFill>
              </a:rPr>
              <a:t>Lagging jackets &amp; Energy advice</a:t>
            </a:r>
            <a:endParaRPr lang="en-IE" sz="2000">
              <a:solidFill>
                <a:srgbClr val="283C41"/>
              </a:solidFill>
            </a:endParaRPr>
          </a:p>
          <a:p>
            <a:pPr marL="285750" lvl="2" indent="-285750">
              <a:buFont typeface="Arial" panose="020B0604020202020204" pitchFamily="34" charset="0"/>
              <a:buChar char="•"/>
              <a:defRPr/>
            </a:pPr>
            <a:r>
              <a:rPr lang="en-GB" sz="2000">
                <a:solidFill>
                  <a:srgbClr val="283C41"/>
                </a:solidFill>
              </a:rPr>
              <a:t>Draught proofing </a:t>
            </a:r>
          </a:p>
          <a:p>
            <a:pPr marL="285750" lvl="2" indent="-285750">
              <a:buFont typeface="Arial" panose="020B0604020202020204" pitchFamily="34" charset="0"/>
              <a:buChar char="•"/>
              <a:defRPr/>
            </a:pPr>
            <a:r>
              <a:rPr lang="en-GB" sz="2000">
                <a:solidFill>
                  <a:srgbClr val="283C41"/>
                </a:solidFill>
              </a:rPr>
              <a:t>Low energy light bulbs</a:t>
            </a:r>
          </a:p>
          <a:p>
            <a:pPr marL="285750" lvl="2" indent="-285750">
              <a:buFont typeface="Arial" panose="020B0604020202020204" pitchFamily="34" charset="0"/>
              <a:buChar char="•"/>
              <a:defRPr/>
            </a:pPr>
            <a:r>
              <a:rPr lang="en-GB" sz="2000">
                <a:solidFill>
                  <a:srgbClr val="283C41"/>
                </a:solidFill>
              </a:rPr>
              <a:t>Windows*</a:t>
            </a:r>
          </a:p>
          <a:p>
            <a:pPr marL="285750" lvl="2" indent="-285750">
              <a:buFont typeface="Arial" panose="020B0604020202020204" pitchFamily="34" charset="0"/>
              <a:buChar char="•"/>
              <a:defRPr/>
            </a:pPr>
            <a:r>
              <a:rPr lang="en-GB" sz="2000">
                <a:solidFill>
                  <a:srgbClr val="283C41"/>
                </a:solidFill>
              </a:rPr>
              <a:t>Heating upgrade*</a:t>
            </a:r>
          </a:p>
          <a:p>
            <a:pPr marL="0" lvl="2">
              <a:defRPr/>
            </a:pPr>
            <a:r>
              <a:rPr lang="en-GB" sz="2000">
                <a:solidFill>
                  <a:srgbClr val="283C41"/>
                </a:solidFill>
              </a:rPr>
              <a:t>*</a:t>
            </a:r>
            <a:r>
              <a:rPr lang="en-GB" sz="2000" i="1">
                <a:solidFill>
                  <a:srgbClr val="283C41"/>
                </a:solidFill>
              </a:rPr>
              <a:t>Subject to survey</a:t>
            </a:r>
          </a:p>
          <a:p>
            <a:pPr marL="0" lvl="2">
              <a:defRPr/>
            </a:pPr>
            <a:endParaRPr lang="en-IE" sz="2400" b="1">
              <a:solidFill>
                <a:srgbClr val="FF6603"/>
              </a:solidFill>
            </a:endParaRPr>
          </a:p>
          <a:p>
            <a:pPr marL="0" lvl="2">
              <a:defRPr/>
            </a:pPr>
            <a:r>
              <a:rPr lang="en-IE" sz="2400" b="1">
                <a:solidFill>
                  <a:srgbClr val="FF6603"/>
                </a:solidFill>
              </a:rPr>
              <a:t>How to apply:</a:t>
            </a:r>
          </a:p>
          <a:p>
            <a:pPr marL="342900" lvl="2" indent="-342900">
              <a:defRPr/>
            </a:pPr>
            <a:r>
              <a:rPr lang="en-IE" sz="2000">
                <a:solidFill>
                  <a:srgbClr val="283C41"/>
                </a:solidFill>
              </a:rPr>
              <a:t>Website </a:t>
            </a:r>
            <a:r>
              <a:rPr lang="en-IE" sz="2000">
                <a:solidFill>
                  <a:srgbClr val="283C41"/>
                </a:solidFill>
                <a:hlinkClick r:id="rId3"/>
              </a:rPr>
              <a:t>https://www.seai.ie/grants/home-energy-grants/free-upgrades-for-eligible-homes/</a:t>
            </a:r>
            <a:r>
              <a:rPr lang="en-IE" sz="2000">
                <a:solidFill>
                  <a:srgbClr val="283C41"/>
                </a:solidFill>
              </a:rPr>
              <a:t> </a:t>
            </a:r>
          </a:p>
          <a:p>
            <a:pPr marL="342900" lvl="2" indent="-342900">
              <a:defRPr/>
            </a:pPr>
            <a:r>
              <a:rPr lang="en-IE" sz="2000">
                <a:solidFill>
                  <a:srgbClr val="283C41"/>
                </a:solidFill>
              </a:rPr>
              <a:t>or </a:t>
            </a:r>
            <a:r>
              <a:rPr lang="en-GB" sz="2000">
                <a:solidFill>
                  <a:srgbClr val="283C41"/>
                </a:solidFill>
              </a:rPr>
              <a:t>Freephone </a:t>
            </a:r>
            <a:r>
              <a:rPr lang="en-GB" sz="2000">
                <a:solidFill>
                  <a:srgbClr val="283C41"/>
                </a:solidFill>
                <a:hlinkClick r:id="rId4"/>
              </a:rPr>
              <a:t>1800 250 204</a:t>
            </a:r>
            <a:endParaRPr lang="en-IE" sz="2000"/>
          </a:p>
        </p:txBody>
      </p:sp>
    </p:spTree>
    <p:extLst>
      <p:ext uri="{BB962C8B-B14F-4D97-AF65-F5344CB8AC3E}">
        <p14:creationId xmlns:p14="http://schemas.microsoft.com/office/powerpoint/2010/main" val="2559863535"/>
      </p:ext>
    </p:extLst>
  </p:cSld>
  <p:clrMapOvr>
    <a:masterClrMapping/>
  </p:clrMapOvr>
  <p:transition advTm="0">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8371" y="1184847"/>
            <a:ext cx="11284527" cy="583558"/>
          </a:xfrm>
          <a:prstGeom prst="rect">
            <a:avLst/>
          </a:prstGeom>
          <a:noFill/>
        </p:spPr>
        <p:txBody>
          <a:bodyPr wrap="square" rtlCol="0">
            <a:spAutoFit/>
          </a:bodyPr>
          <a:lstStyle/>
          <a:p>
            <a:pPr>
              <a:lnSpc>
                <a:spcPct val="114000"/>
              </a:lnSpc>
              <a:spcAft>
                <a:spcPts val="600"/>
              </a:spcAft>
            </a:pPr>
            <a:r>
              <a:rPr lang="en-IE" sz="2800" b="1"/>
              <a:t>Better Energy Homes</a:t>
            </a:r>
          </a:p>
        </p:txBody>
      </p:sp>
      <p:sp>
        <p:nvSpPr>
          <p:cNvPr id="4" name="Rectangle 3"/>
          <p:cNvSpPr/>
          <p:nvPr/>
        </p:nvSpPr>
        <p:spPr>
          <a:xfrm>
            <a:off x="488371" y="1728200"/>
            <a:ext cx="3359729" cy="4647426"/>
          </a:xfrm>
          <a:prstGeom prst="rect">
            <a:avLst/>
          </a:prstGeom>
        </p:spPr>
        <p:txBody>
          <a:bodyPr wrap="square">
            <a:spAutoFit/>
          </a:bodyPr>
          <a:lstStyle/>
          <a:p>
            <a:r>
              <a:rPr lang="en-IE" sz="2400" b="1">
                <a:solidFill>
                  <a:srgbClr val="FF6603"/>
                </a:solidFill>
              </a:rPr>
              <a:t>Who is it for:</a:t>
            </a:r>
          </a:p>
          <a:p>
            <a:pPr lvl="0" algn="just"/>
            <a:r>
              <a:rPr lang="en-GB" sz="2000">
                <a:ea typeface="Calibri" panose="020F0502020204030204" pitchFamily="34" charset="0"/>
                <a:cs typeface="Times New Roman" panose="02020603050405020304" pitchFamily="18" charset="0"/>
              </a:rPr>
              <a:t>Homeowners and landlords – homes built before 2006</a:t>
            </a:r>
          </a:p>
          <a:p>
            <a:pPr lvl="0" algn="just"/>
            <a:endParaRPr lang="en-GB" sz="2000">
              <a:ea typeface="Calibri" panose="020F0502020204030204" pitchFamily="34" charset="0"/>
              <a:cs typeface="Times New Roman" panose="02020603050405020304" pitchFamily="18" charset="0"/>
            </a:endParaRPr>
          </a:p>
          <a:p>
            <a:pPr lvl="0"/>
            <a:r>
              <a:rPr lang="en-IE" sz="2400" b="1">
                <a:solidFill>
                  <a:srgbClr val="FF6603"/>
                </a:solidFill>
              </a:rPr>
              <a:t>Do more, receive more:</a:t>
            </a:r>
          </a:p>
          <a:p>
            <a:pPr lvl="0"/>
            <a:r>
              <a:rPr lang="en-IE" sz="2000">
                <a:ea typeface="Calibri" panose="020F0502020204030204" pitchFamily="34" charset="0"/>
                <a:cs typeface="Times New Roman" panose="02020603050405020304" pitchFamily="18" charset="0"/>
              </a:rPr>
              <a:t>3 upgrades = bonus €300 </a:t>
            </a:r>
          </a:p>
          <a:p>
            <a:pPr lvl="0"/>
            <a:r>
              <a:rPr lang="en-IE" sz="2000">
                <a:ea typeface="Calibri" panose="020F0502020204030204" pitchFamily="34" charset="0"/>
                <a:cs typeface="Times New Roman" panose="02020603050405020304" pitchFamily="18" charset="0"/>
              </a:rPr>
              <a:t>4 upgrades = bonus €400 </a:t>
            </a:r>
            <a:r>
              <a:rPr lang="en-GB" sz="2000">
                <a:solidFill>
                  <a:srgbClr val="283C41"/>
                </a:solidFill>
              </a:rPr>
              <a:t>		</a:t>
            </a:r>
            <a:endParaRPr lang="en-IE" sz="2400" b="1">
              <a:solidFill>
                <a:srgbClr val="FF6603"/>
              </a:solidFill>
            </a:endParaRPr>
          </a:p>
          <a:p>
            <a:pPr marL="342900" lvl="2" indent="-342900">
              <a:defRPr/>
            </a:pPr>
            <a:r>
              <a:rPr lang="en-IE" sz="2400" b="1">
                <a:solidFill>
                  <a:srgbClr val="FF6603"/>
                </a:solidFill>
              </a:rPr>
              <a:t>How to apply:</a:t>
            </a:r>
          </a:p>
          <a:p>
            <a:pPr marL="342900" lvl="2" indent="-342900">
              <a:defRPr/>
            </a:pPr>
            <a:r>
              <a:rPr lang="en-IE" sz="2000">
                <a:solidFill>
                  <a:srgbClr val="283C41"/>
                </a:solidFill>
              </a:rPr>
              <a:t>Apply online </a:t>
            </a:r>
            <a:r>
              <a:rPr lang="en-IE" sz="2000">
                <a:solidFill>
                  <a:srgbClr val="283C41"/>
                </a:solidFill>
                <a:hlinkClick r:id="rId3"/>
              </a:rPr>
              <a:t>https://www.seai.ie/grants/home-grants/better-energy-homes/</a:t>
            </a:r>
            <a:endParaRPr lang="en-IE" sz="2000">
              <a:solidFill>
                <a:srgbClr val="283C41"/>
              </a:solidFill>
            </a:endParaRPr>
          </a:p>
          <a:p>
            <a:endParaRPr lang="en-GB" sz="2400" b="1">
              <a:solidFill>
                <a:srgbClr val="FF6603"/>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396622632"/>
              </p:ext>
            </p:extLst>
          </p:nvPr>
        </p:nvGraphicFramePr>
        <p:xfrm>
          <a:off x="4406977" y="1188594"/>
          <a:ext cx="7499271" cy="5428353"/>
        </p:xfrm>
        <a:graphic>
          <a:graphicData uri="http://schemas.openxmlformats.org/drawingml/2006/table">
            <a:tbl>
              <a:tblPr/>
              <a:tblGrid>
                <a:gridCol w="1822373">
                  <a:extLst>
                    <a:ext uri="{9D8B030D-6E8A-4147-A177-3AD203B41FA5}">
                      <a16:colId xmlns:a16="http://schemas.microsoft.com/office/drawing/2014/main" val="1838323955"/>
                    </a:ext>
                  </a:extLst>
                </a:gridCol>
                <a:gridCol w="3867360">
                  <a:extLst>
                    <a:ext uri="{9D8B030D-6E8A-4147-A177-3AD203B41FA5}">
                      <a16:colId xmlns:a16="http://schemas.microsoft.com/office/drawing/2014/main" val="1925034927"/>
                    </a:ext>
                  </a:extLst>
                </a:gridCol>
                <a:gridCol w="1809538">
                  <a:extLst>
                    <a:ext uri="{9D8B030D-6E8A-4147-A177-3AD203B41FA5}">
                      <a16:colId xmlns:a16="http://schemas.microsoft.com/office/drawing/2014/main" val="497857904"/>
                    </a:ext>
                  </a:extLst>
                </a:gridCol>
              </a:tblGrid>
              <a:tr h="339153">
                <a:tc>
                  <a:txBody>
                    <a:bodyPr/>
                    <a:lstStyle/>
                    <a:p>
                      <a:pPr algn="ctr"/>
                      <a:r>
                        <a:rPr lang="en-GB" sz="1800" b="1">
                          <a:solidFill>
                            <a:srgbClr val="EB6507"/>
                          </a:solidFill>
                          <a:latin typeface="Franklin Gothic Book" panose="020B0503020102020204" pitchFamily="34" charset="0"/>
                        </a:rPr>
                        <a:t>Measures</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800" b="1">
                          <a:solidFill>
                            <a:srgbClr val="EB6507"/>
                          </a:solidFill>
                          <a:latin typeface="Franklin Gothic Book" panose="020B0503020102020204" pitchFamily="34" charset="0"/>
                        </a:rPr>
                        <a:t>Energy Efficient Measures</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800" b="1">
                          <a:solidFill>
                            <a:srgbClr val="EB6507"/>
                          </a:solidFill>
                          <a:latin typeface="Franklin Gothic Book" panose="020B0503020102020204" pitchFamily="34" charset="0"/>
                        </a:rPr>
                        <a:t>Grant</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88425332"/>
                  </a:ext>
                </a:extLst>
              </a:tr>
              <a:tr h="302704">
                <a:tc>
                  <a:txBody>
                    <a:bodyPr/>
                    <a:lstStyle/>
                    <a:p>
                      <a:r>
                        <a:rPr lang="en-GB" sz="1800" b="1">
                          <a:solidFill>
                            <a:srgbClr val="283C41"/>
                          </a:solidFill>
                          <a:latin typeface="Franklin Gothic Book" panose="020B0503020102020204" pitchFamily="34" charset="0"/>
                        </a:rPr>
                        <a:t> Insulation</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GB" sz="1800">
                          <a:solidFill>
                            <a:srgbClr val="283C41"/>
                          </a:solidFill>
                          <a:latin typeface="Franklin Gothic Book" panose="020B0503020102020204" pitchFamily="34" charset="0"/>
                        </a:rPr>
                        <a:t> Attic insulation</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latin typeface="Franklin Gothic Book" panose="020B0503020102020204" pitchFamily="34" charset="0"/>
                        </a:rPr>
                        <a:t>€400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1398975706"/>
                  </a:ext>
                </a:extLst>
              </a:tr>
              <a:tr h="302704">
                <a:tc>
                  <a:txBody>
                    <a:bodyPr/>
                    <a:lstStyle/>
                    <a:p>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GB" sz="1800">
                          <a:solidFill>
                            <a:srgbClr val="283C41"/>
                          </a:solidFill>
                          <a:latin typeface="Franklin Gothic Book" panose="020B0503020102020204" pitchFamily="34" charset="0"/>
                        </a:rPr>
                        <a:t> Cavity wall insulation</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latin typeface="Franklin Gothic Book" panose="020B0503020102020204" pitchFamily="34" charset="0"/>
                        </a:rPr>
                        <a:t>€400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2041417626"/>
                  </a:ext>
                </a:extLst>
              </a:tr>
              <a:tr h="302704">
                <a:tc>
                  <a:txBody>
                    <a:bodyPr/>
                    <a:lstStyle/>
                    <a:p>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GB" sz="1800" b="1">
                          <a:solidFill>
                            <a:srgbClr val="283C41"/>
                          </a:solidFill>
                          <a:latin typeface="Franklin Gothic Book" panose="020B0503020102020204" pitchFamily="34" charset="0"/>
                        </a:rPr>
                        <a:t> Internal Insulation (Dry Lining)</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1969754180"/>
                  </a:ext>
                </a:extLst>
              </a:tr>
              <a:tr h="302704">
                <a:tc>
                  <a:txBody>
                    <a:bodyPr/>
                    <a:lstStyle/>
                    <a:p>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IE" sz="1800">
                          <a:solidFill>
                            <a:srgbClr val="283C41"/>
                          </a:solidFill>
                          <a:effectLst/>
                          <a:latin typeface="Franklin Gothic Book" panose="020B0503020102020204" pitchFamily="34" charset="0"/>
                        </a:rPr>
                        <a:t> Apartment (any) OR Mid-terrace House</a:t>
                      </a:r>
                      <a:endParaRPr lang="en-IE"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effectLst/>
                          <a:latin typeface="Franklin Gothic Book" panose="020B0503020102020204" pitchFamily="34" charset="0"/>
                        </a:rPr>
                        <a:t>€1,600</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3667039188"/>
                  </a:ext>
                </a:extLst>
              </a:tr>
              <a:tr h="302704">
                <a:tc>
                  <a:txBody>
                    <a:bodyPr/>
                    <a:lstStyle/>
                    <a:p>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IE" sz="1800">
                          <a:solidFill>
                            <a:srgbClr val="283C41"/>
                          </a:solidFill>
                          <a:effectLst/>
                          <a:latin typeface="Franklin Gothic Book" panose="020B0503020102020204" pitchFamily="34" charset="0"/>
                        </a:rPr>
                        <a:t> Semi-detached OR End of Terrace</a:t>
                      </a:r>
                      <a:endParaRPr lang="en-IE"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effectLst/>
                          <a:latin typeface="Franklin Gothic Book" panose="020B0503020102020204" pitchFamily="34" charset="0"/>
                        </a:rPr>
                        <a:t>€2,200</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2009687097"/>
                  </a:ext>
                </a:extLst>
              </a:tr>
              <a:tr h="302704">
                <a:tc>
                  <a:txBody>
                    <a:bodyPr/>
                    <a:lstStyle/>
                    <a:p>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GB" sz="1800">
                          <a:solidFill>
                            <a:srgbClr val="283C41"/>
                          </a:solidFill>
                          <a:effectLst/>
                          <a:latin typeface="Franklin Gothic Book" panose="020B0503020102020204" pitchFamily="34" charset="0"/>
                        </a:rPr>
                        <a:t> Detached House</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effectLst/>
                          <a:latin typeface="Franklin Gothic Book" panose="020B0503020102020204" pitchFamily="34" charset="0"/>
                        </a:rPr>
                        <a:t>€2,400</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88368110"/>
                  </a:ext>
                </a:extLst>
              </a:tr>
              <a:tr h="302704">
                <a:tc>
                  <a:txBody>
                    <a:bodyPr/>
                    <a:lstStyle/>
                    <a:p>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IE" sz="1800" b="1">
                          <a:solidFill>
                            <a:srgbClr val="283C41"/>
                          </a:solidFill>
                          <a:effectLst/>
                          <a:latin typeface="Franklin Gothic Book" panose="020B0503020102020204" pitchFamily="34" charset="0"/>
                        </a:rPr>
                        <a:t> External Wall Insulation ('The Wrap')</a:t>
                      </a:r>
                      <a:endParaRPr lang="en-IE"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1694279936"/>
                  </a:ext>
                </a:extLst>
              </a:tr>
              <a:tr h="302704">
                <a:tc>
                  <a:txBody>
                    <a:bodyPr/>
                    <a:lstStyle/>
                    <a:p>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IE" sz="1800">
                          <a:solidFill>
                            <a:srgbClr val="283C41"/>
                          </a:solidFill>
                          <a:effectLst/>
                          <a:latin typeface="Franklin Gothic Book" panose="020B0503020102020204" pitchFamily="34" charset="0"/>
                        </a:rPr>
                        <a:t> Apartment (any) OR Mid-terrace House</a:t>
                      </a:r>
                      <a:endParaRPr lang="en-IE"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effectLst/>
                          <a:latin typeface="Franklin Gothic Book" panose="020B0503020102020204" pitchFamily="34" charset="0"/>
                        </a:rPr>
                        <a:t>€2,750</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1632340873"/>
                  </a:ext>
                </a:extLst>
              </a:tr>
              <a:tr h="302704">
                <a:tc>
                  <a:txBody>
                    <a:bodyPr/>
                    <a:lstStyle/>
                    <a:p>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IE" sz="1800">
                          <a:solidFill>
                            <a:srgbClr val="283C41"/>
                          </a:solidFill>
                          <a:effectLst/>
                          <a:latin typeface="Franklin Gothic Book" panose="020B0503020102020204" pitchFamily="34" charset="0"/>
                        </a:rPr>
                        <a:t> Semi-detached OR End of Terrace</a:t>
                      </a:r>
                      <a:endParaRPr lang="en-IE"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effectLst/>
                          <a:latin typeface="Franklin Gothic Book" panose="020B0503020102020204" pitchFamily="34" charset="0"/>
                        </a:rPr>
                        <a:t>€4,500</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1001288814"/>
                  </a:ext>
                </a:extLst>
              </a:tr>
              <a:tr h="302704">
                <a:tc>
                  <a:txBody>
                    <a:bodyPr/>
                    <a:lstStyle/>
                    <a:p>
                      <a:r>
                        <a:rPr lang="en-GB" sz="1800">
                          <a:solidFill>
                            <a:srgbClr val="283C41"/>
                          </a:solidFill>
                          <a:latin typeface="Franklin Gothic Book" panose="020B0503020102020204" pitchFamily="34" charset="0"/>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r>
                        <a:rPr lang="en-GB" sz="1800">
                          <a:solidFill>
                            <a:srgbClr val="283C41"/>
                          </a:solidFill>
                          <a:effectLst/>
                          <a:latin typeface="Franklin Gothic Book" panose="020B0503020102020204" pitchFamily="34" charset="0"/>
                        </a:rPr>
                        <a:t> Detached House</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tc>
                  <a:txBody>
                    <a:bodyPr/>
                    <a:lstStyle/>
                    <a:p>
                      <a:pPr algn="ctr"/>
                      <a:r>
                        <a:rPr lang="en-GB" sz="1800">
                          <a:solidFill>
                            <a:srgbClr val="283C41"/>
                          </a:solidFill>
                          <a:effectLst/>
                          <a:latin typeface="Franklin Gothic Book" panose="020B0503020102020204" pitchFamily="34" charset="0"/>
                        </a:rPr>
                        <a:t>€6,000</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B9DBD0"/>
                    </a:solidFill>
                  </a:tcPr>
                </a:tc>
                <a:extLst>
                  <a:ext uri="{0D108BD9-81ED-4DB2-BD59-A6C34878D82A}">
                    <a16:rowId xmlns:a16="http://schemas.microsoft.com/office/drawing/2014/main" val="2705220720"/>
                  </a:ext>
                </a:extLst>
              </a:tr>
              <a:tr h="302704">
                <a:tc>
                  <a:txBody>
                    <a:bodyPr/>
                    <a:lstStyle/>
                    <a:p>
                      <a:r>
                        <a:rPr lang="en-GB" sz="1800" b="1">
                          <a:solidFill>
                            <a:srgbClr val="283C41"/>
                          </a:solidFill>
                          <a:effectLst/>
                          <a:latin typeface="Franklin Gothic Book" panose="020B0503020102020204" pitchFamily="34" charset="0"/>
                        </a:rPr>
                        <a:t> Heating System</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tc>
                  <a:txBody>
                    <a:bodyPr/>
                    <a:lstStyle/>
                    <a:p>
                      <a:r>
                        <a:rPr lang="en-GB" sz="1800">
                          <a:solidFill>
                            <a:srgbClr val="283C41"/>
                          </a:solidFill>
                          <a:effectLst/>
                          <a:latin typeface="Franklin Gothic Book" panose="020B0503020102020204" pitchFamily="34" charset="0"/>
                        </a:rPr>
                        <a:t> Heating Controls Upgrade</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tc>
                  <a:txBody>
                    <a:bodyPr/>
                    <a:lstStyle/>
                    <a:p>
                      <a:pPr algn="ctr"/>
                      <a:r>
                        <a:rPr lang="en-GB" sz="1800">
                          <a:solidFill>
                            <a:srgbClr val="283C41"/>
                          </a:solidFill>
                          <a:effectLst/>
                          <a:latin typeface="Franklin Gothic Book" panose="020B0503020102020204" pitchFamily="34" charset="0"/>
                        </a:rPr>
                        <a:t>€700</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extLst>
                  <a:ext uri="{0D108BD9-81ED-4DB2-BD59-A6C34878D82A}">
                    <a16:rowId xmlns:a16="http://schemas.microsoft.com/office/drawing/2014/main" val="1995313792"/>
                  </a:ext>
                </a:extLst>
              </a:tr>
              <a:tr h="302704">
                <a:tc>
                  <a:txBody>
                    <a:bodyPr/>
                    <a:lstStyle/>
                    <a:p>
                      <a:r>
                        <a:rPr lang="en-GB" sz="1800">
                          <a:solidFill>
                            <a:srgbClr val="283C41"/>
                          </a:solidFill>
                          <a:latin typeface="Franklin Gothic Book" panose="020B0503020102020204" pitchFamily="34" charset="0"/>
                        </a:rPr>
                        <a:t> Heat Pump</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tc>
                  <a:txBody>
                    <a:bodyPr/>
                    <a:lstStyle/>
                    <a:p>
                      <a:r>
                        <a:rPr lang="en-GB" sz="1800">
                          <a:solidFill>
                            <a:srgbClr val="283C41"/>
                          </a:solidFill>
                          <a:latin typeface="Franklin Gothic Book" panose="020B0503020102020204" pitchFamily="34" charset="0"/>
                        </a:rPr>
                        <a:t> Air/Ground to Water system</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tc>
                  <a:txBody>
                    <a:bodyPr/>
                    <a:lstStyle/>
                    <a:p>
                      <a:pPr algn="ctr"/>
                      <a:r>
                        <a:rPr lang="en-GB" sz="1800">
                          <a:solidFill>
                            <a:srgbClr val="283C41"/>
                          </a:solidFill>
                          <a:latin typeface="Franklin Gothic Book" panose="020B0503020102020204" pitchFamily="34" charset="0"/>
                        </a:rPr>
                        <a:t>€3,500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extLst>
                  <a:ext uri="{0D108BD9-81ED-4DB2-BD59-A6C34878D82A}">
                    <a16:rowId xmlns:a16="http://schemas.microsoft.com/office/drawing/2014/main" val="3589075706"/>
                  </a:ext>
                </a:extLst>
              </a:tr>
              <a:tr h="302704">
                <a:tc>
                  <a:txBody>
                    <a:bodyPr/>
                    <a:lstStyle/>
                    <a:p>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tc>
                  <a:txBody>
                    <a:bodyPr/>
                    <a:lstStyle/>
                    <a:p>
                      <a:r>
                        <a:rPr lang="en-GB" sz="1800">
                          <a:solidFill>
                            <a:srgbClr val="283C41"/>
                          </a:solidFill>
                          <a:latin typeface="Franklin Gothic Book" panose="020B0503020102020204" pitchFamily="34" charset="0"/>
                        </a:rPr>
                        <a:t> Air</a:t>
                      </a:r>
                      <a:r>
                        <a:rPr lang="en-GB" sz="1800" baseline="0">
                          <a:solidFill>
                            <a:srgbClr val="283C41"/>
                          </a:solidFill>
                          <a:latin typeface="Franklin Gothic Book" panose="020B0503020102020204" pitchFamily="34" charset="0"/>
                        </a:rPr>
                        <a:t> to Air system</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tc>
                  <a:txBody>
                    <a:bodyPr/>
                    <a:lstStyle/>
                    <a:p>
                      <a:pPr algn="ctr"/>
                      <a:r>
                        <a:rPr lang="en-GB" sz="1800">
                          <a:solidFill>
                            <a:srgbClr val="283C41"/>
                          </a:solidFill>
                          <a:latin typeface="Franklin Gothic Book" panose="020B0503020102020204" pitchFamily="34" charset="0"/>
                        </a:rPr>
                        <a:t>€600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extLst>
                  <a:ext uri="{0D108BD9-81ED-4DB2-BD59-A6C34878D82A}">
                    <a16:rowId xmlns:a16="http://schemas.microsoft.com/office/drawing/2014/main" val="4018671992"/>
                  </a:ext>
                </a:extLst>
              </a:tr>
              <a:tr h="302704">
                <a:tc>
                  <a:txBody>
                    <a:bodyPr/>
                    <a:lstStyle/>
                    <a:p>
                      <a:r>
                        <a:rPr lang="en-GB" sz="1800" b="1">
                          <a:solidFill>
                            <a:srgbClr val="283C41"/>
                          </a:solidFill>
                          <a:latin typeface="Franklin Gothic Book" panose="020B0503020102020204" pitchFamily="34" charset="0"/>
                        </a:rPr>
                        <a:t> Solar Thermal</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tc>
                  <a:txBody>
                    <a:bodyPr/>
                    <a:lstStyle/>
                    <a:p>
                      <a:r>
                        <a:rPr lang="en-GB" sz="1800">
                          <a:solidFill>
                            <a:srgbClr val="283C41"/>
                          </a:solidFill>
                          <a:effectLst/>
                          <a:latin typeface="Franklin Gothic Book" panose="020B0503020102020204" pitchFamily="34" charset="0"/>
                        </a:rPr>
                        <a:t> Solar Thermal</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tc>
                  <a:txBody>
                    <a:bodyPr/>
                    <a:lstStyle/>
                    <a:p>
                      <a:pPr algn="ctr"/>
                      <a:r>
                        <a:rPr lang="en-GB" sz="1800">
                          <a:solidFill>
                            <a:srgbClr val="283C41"/>
                          </a:solidFill>
                          <a:effectLst/>
                          <a:latin typeface="Franklin Gothic Book" panose="020B0503020102020204" pitchFamily="34" charset="0"/>
                        </a:rPr>
                        <a:t>€1,200</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5CF24"/>
                    </a:solidFill>
                  </a:tcPr>
                </a:tc>
                <a:extLst>
                  <a:ext uri="{0D108BD9-81ED-4DB2-BD59-A6C34878D82A}">
                    <a16:rowId xmlns:a16="http://schemas.microsoft.com/office/drawing/2014/main" val="3675709320"/>
                  </a:ext>
                </a:extLst>
              </a:tr>
              <a:tr h="302704">
                <a:tc gridSpan="2">
                  <a:txBody>
                    <a:bodyPr/>
                    <a:lstStyle/>
                    <a:p>
                      <a:r>
                        <a:rPr lang="en-GB" sz="1800" b="1">
                          <a:solidFill>
                            <a:srgbClr val="283C41"/>
                          </a:solidFill>
                          <a:effectLst/>
                          <a:latin typeface="Franklin Gothic Book" panose="020B0503020102020204" pitchFamily="34" charset="0"/>
                        </a:rPr>
                        <a:t> BER</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EB6507"/>
                    </a:solidFill>
                  </a:tcPr>
                </a:tc>
                <a:tc hMerge="1">
                  <a:txBody>
                    <a:bodyPr/>
                    <a:lstStyle/>
                    <a:p>
                      <a:endParaRPr lang="en-IE"/>
                    </a:p>
                  </a:txBody>
                  <a:tcPr/>
                </a:tc>
                <a:tc>
                  <a:txBody>
                    <a:bodyPr/>
                    <a:lstStyle/>
                    <a:p>
                      <a:pPr algn="ctr"/>
                      <a:r>
                        <a:rPr lang="en-GB" sz="1800">
                          <a:solidFill>
                            <a:srgbClr val="283C41"/>
                          </a:solidFill>
                          <a:effectLst/>
                          <a:latin typeface="Franklin Gothic Book" panose="020B0503020102020204" pitchFamily="34" charset="0"/>
                        </a:rPr>
                        <a:t>€50</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EB6507"/>
                    </a:solidFill>
                  </a:tcPr>
                </a:tc>
                <a:extLst>
                  <a:ext uri="{0D108BD9-81ED-4DB2-BD59-A6C34878D82A}">
                    <a16:rowId xmlns:a16="http://schemas.microsoft.com/office/drawing/2014/main" val="3042380908"/>
                  </a:ext>
                </a:extLst>
              </a:tr>
              <a:tr h="495858">
                <a:tc>
                  <a:txBody>
                    <a:bodyPr/>
                    <a:lstStyle/>
                    <a:p>
                      <a:r>
                        <a:rPr lang="en-GB" sz="1800" b="1">
                          <a:solidFill>
                            <a:srgbClr val="283C41"/>
                          </a:solidFill>
                          <a:latin typeface="Franklin Gothic Book" panose="020B0503020102020204" pitchFamily="34" charset="0"/>
                        </a:rPr>
                        <a:t> Solar Electricity</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EB6507"/>
                    </a:solidFill>
                  </a:tcPr>
                </a:tc>
                <a:tc>
                  <a:txBody>
                    <a:bodyPr/>
                    <a:lstStyle/>
                    <a:p>
                      <a:r>
                        <a:rPr lang="en-GB" sz="1800">
                          <a:solidFill>
                            <a:srgbClr val="283C41"/>
                          </a:solidFill>
                          <a:effectLst/>
                          <a:latin typeface="Franklin Gothic Book" panose="020B0503020102020204" pitchFamily="34" charset="0"/>
                        </a:rPr>
                        <a:t> Solar PV (with option for battery)</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EB6507"/>
                    </a:solidFill>
                  </a:tcPr>
                </a:tc>
                <a:tc>
                  <a:txBody>
                    <a:bodyPr/>
                    <a:lstStyle/>
                    <a:p>
                      <a:pPr algn="ctr"/>
                      <a:r>
                        <a:rPr lang="en-GB" sz="1800">
                          <a:solidFill>
                            <a:srgbClr val="283C41"/>
                          </a:solidFill>
                          <a:effectLst/>
                          <a:latin typeface="Franklin Gothic Book" panose="020B0503020102020204" pitchFamily="34" charset="0"/>
                        </a:rPr>
                        <a:t>€700/</a:t>
                      </a:r>
                      <a:r>
                        <a:rPr lang="en-GB" sz="1800" err="1">
                          <a:solidFill>
                            <a:srgbClr val="283C41"/>
                          </a:solidFill>
                          <a:effectLst/>
                          <a:latin typeface="Franklin Gothic Book" panose="020B0503020102020204" pitchFamily="34" charset="0"/>
                        </a:rPr>
                        <a:t>kWp</a:t>
                      </a:r>
                      <a:endParaRPr lang="en-GB" sz="1800">
                        <a:solidFill>
                          <a:srgbClr val="283C41"/>
                        </a:solidFill>
                        <a:effectLst/>
                        <a:latin typeface="Franklin Gothic Book" panose="020B0503020102020204" pitchFamily="34" charset="0"/>
                      </a:endParaRPr>
                    </a:p>
                    <a:p>
                      <a:pPr algn="ctr"/>
                      <a:r>
                        <a:rPr lang="en-GB" sz="1800">
                          <a:solidFill>
                            <a:srgbClr val="283C41"/>
                          </a:solidFill>
                          <a:effectLst/>
                          <a:latin typeface="Franklin Gothic Book" panose="020B0503020102020204" pitchFamily="34" charset="0"/>
                        </a:rPr>
                        <a:t>€1,000 for battery</a:t>
                      </a:r>
                      <a:endParaRPr lang="en-GB" sz="1800">
                        <a:solidFill>
                          <a:srgbClr val="283C41"/>
                        </a:solidFill>
                        <a:latin typeface="Franklin Gothic Book" panose="020B0503020102020204" pitchFamily="34"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EB6507"/>
                    </a:solidFill>
                  </a:tcPr>
                </a:tc>
                <a:extLst>
                  <a:ext uri="{0D108BD9-81ED-4DB2-BD59-A6C34878D82A}">
                    <a16:rowId xmlns:a16="http://schemas.microsoft.com/office/drawing/2014/main" val="916412395"/>
                  </a:ext>
                </a:extLst>
              </a:tr>
            </a:tbl>
          </a:graphicData>
        </a:graphic>
      </p:graphicFrame>
      <p:sp>
        <p:nvSpPr>
          <p:cNvPr id="7" name="TextBox 6"/>
          <p:cNvSpPr txBox="1"/>
          <p:nvPr/>
        </p:nvSpPr>
        <p:spPr>
          <a:xfrm>
            <a:off x="488372" y="303834"/>
            <a:ext cx="11284527" cy="584775"/>
          </a:xfrm>
          <a:prstGeom prst="rect">
            <a:avLst/>
          </a:prstGeom>
          <a:solidFill>
            <a:schemeClr val="accent1"/>
          </a:solidFill>
        </p:spPr>
        <p:txBody>
          <a:bodyPr wrap="square" rtlCol="0">
            <a:spAutoFit/>
          </a:bodyPr>
          <a:lstStyle/>
          <a:p>
            <a:r>
              <a:rPr lang="en-IE" sz="3200" b="1">
                <a:solidFill>
                  <a:schemeClr val="bg1"/>
                </a:solidFill>
              </a:rPr>
              <a:t>SEAI Grant schemes</a:t>
            </a:r>
          </a:p>
        </p:txBody>
      </p:sp>
    </p:spTree>
    <p:extLst>
      <p:ext uri="{BB962C8B-B14F-4D97-AF65-F5344CB8AC3E}">
        <p14:creationId xmlns:p14="http://schemas.microsoft.com/office/powerpoint/2010/main" val="191489408"/>
      </p:ext>
    </p:extLst>
  </p:cSld>
  <p:clrMapOvr>
    <a:masterClrMapping/>
  </p:clrMapOvr>
  <p:transition advTm="0">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8371" y="1184847"/>
            <a:ext cx="11284527" cy="555537"/>
          </a:xfrm>
          <a:prstGeom prst="rect">
            <a:avLst/>
          </a:prstGeom>
          <a:noFill/>
        </p:spPr>
        <p:txBody>
          <a:bodyPr wrap="square" rtlCol="0">
            <a:spAutoFit/>
          </a:bodyPr>
          <a:lstStyle/>
          <a:p>
            <a:pPr>
              <a:lnSpc>
                <a:spcPct val="114000"/>
              </a:lnSpc>
              <a:spcAft>
                <a:spcPts val="600"/>
              </a:spcAft>
            </a:pPr>
            <a:r>
              <a:rPr lang="en-IE" sz="2800" b="1"/>
              <a:t>Community Energy Grant – formerly Better Energy Communities (BEC)</a:t>
            </a:r>
          </a:p>
        </p:txBody>
      </p:sp>
      <p:sp>
        <p:nvSpPr>
          <p:cNvPr id="4" name="Rectangle 3"/>
          <p:cNvSpPr/>
          <p:nvPr/>
        </p:nvSpPr>
        <p:spPr>
          <a:xfrm>
            <a:off x="488371" y="1728200"/>
            <a:ext cx="11284527" cy="4585871"/>
          </a:xfrm>
          <a:prstGeom prst="rect">
            <a:avLst/>
          </a:prstGeom>
        </p:spPr>
        <p:txBody>
          <a:bodyPr wrap="square">
            <a:spAutoFit/>
          </a:bodyPr>
          <a:lstStyle/>
          <a:p>
            <a:r>
              <a:rPr lang="en-IE" sz="2400" b="1">
                <a:solidFill>
                  <a:srgbClr val="FF6603"/>
                </a:solidFill>
              </a:rPr>
              <a:t>Who is it for:</a:t>
            </a:r>
          </a:p>
          <a:p>
            <a:pPr lvl="0" algn="just"/>
            <a:r>
              <a:rPr lang="en-GB" sz="2000">
                <a:ea typeface="Calibri" panose="020F0502020204030204" pitchFamily="34" charset="0"/>
                <a:cs typeface="Times New Roman" panose="02020603050405020304" pitchFamily="18" charset="0"/>
              </a:rPr>
              <a:t>All community sectors – homeowners, landlords, public sector, business, community organisations</a:t>
            </a:r>
          </a:p>
          <a:p>
            <a:pPr lvl="0" algn="just"/>
            <a:endParaRPr lang="en-GB" sz="2000">
              <a:ea typeface="Calibri" panose="020F0502020204030204" pitchFamily="34" charset="0"/>
              <a:cs typeface="Times New Roman" panose="02020603050405020304" pitchFamily="18" charset="0"/>
            </a:endParaRPr>
          </a:p>
          <a:p>
            <a:pPr lvl="0"/>
            <a:r>
              <a:rPr lang="en-GB" sz="2400" b="1">
                <a:solidFill>
                  <a:srgbClr val="FF6603"/>
                </a:solidFill>
              </a:rPr>
              <a:t>Grant rates (% of eligible costs):</a:t>
            </a:r>
          </a:p>
          <a:p>
            <a:pPr marL="342900" lvl="0" indent="-342900" algn="just">
              <a:buFont typeface="Courier New" panose="02070309020205020404" pitchFamily="49" charset="0"/>
              <a:buChar char="o"/>
            </a:pPr>
            <a:r>
              <a:rPr lang="en-GB" sz="2000">
                <a:solidFill>
                  <a:srgbClr val="283C41"/>
                </a:solidFill>
              </a:rPr>
              <a:t>Homeowners - Non-energy poor: Up to 35%</a:t>
            </a:r>
          </a:p>
          <a:p>
            <a:pPr marL="342900" indent="-342900" algn="just">
              <a:buFont typeface="Courier New" panose="02070309020205020404" pitchFamily="49" charset="0"/>
              <a:buChar char="o"/>
            </a:pPr>
            <a:r>
              <a:rPr lang="en-GB" sz="2000">
                <a:solidFill>
                  <a:srgbClr val="283C41"/>
                </a:solidFill>
              </a:rPr>
              <a:t>Homeowners - Energy poor: Up to 80%</a:t>
            </a:r>
          </a:p>
          <a:p>
            <a:pPr marL="342900" indent="-342900" algn="just">
              <a:buFont typeface="Courier New" panose="02070309020205020404" pitchFamily="49" charset="0"/>
              <a:buChar char="o"/>
            </a:pPr>
            <a:r>
              <a:rPr lang="en-GB" sz="2000">
                <a:solidFill>
                  <a:srgbClr val="283C41"/>
                </a:solidFill>
              </a:rPr>
              <a:t>Local Authority homes: Up to 35%</a:t>
            </a:r>
          </a:p>
          <a:p>
            <a:pPr marL="342900" indent="-342900" algn="just">
              <a:buFont typeface="Courier New" panose="02070309020205020404" pitchFamily="49" charset="0"/>
              <a:buChar char="o"/>
            </a:pPr>
            <a:r>
              <a:rPr lang="en-GB" sz="2000">
                <a:solidFill>
                  <a:srgbClr val="283C41"/>
                </a:solidFill>
              </a:rPr>
              <a:t>Housing Associations: Up to 50%</a:t>
            </a:r>
          </a:p>
          <a:p>
            <a:pPr marL="342900" indent="-342900" algn="just">
              <a:buFont typeface="Courier New" panose="02070309020205020404" pitchFamily="49" charset="0"/>
              <a:buChar char="o"/>
            </a:pPr>
            <a:r>
              <a:rPr lang="en-GB" sz="2000">
                <a:solidFill>
                  <a:srgbClr val="283C41"/>
                </a:solidFill>
              </a:rPr>
              <a:t>Public/Private sector: Up to 30%</a:t>
            </a:r>
          </a:p>
          <a:p>
            <a:pPr marL="342900" indent="-342900" algn="just">
              <a:buFont typeface="Courier New" panose="02070309020205020404" pitchFamily="49" charset="0"/>
              <a:buChar char="o"/>
            </a:pPr>
            <a:r>
              <a:rPr lang="en-GB" sz="2000">
                <a:solidFill>
                  <a:srgbClr val="283C41"/>
                </a:solidFill>
              </a:rPr>
              <a:t>Community/Charity sector: Up to 50%</a:t>
            </a:r>
          </a:p>
          <a:p>
            <a:pPr lvl="0" algn="just"/>
            <a:r>
              <a:rPr lang="en-GB" sz="2000">
                <a:solidFill>
                  <a:srgbClr val="283C41"/>
                </a:solidFill>
              </a:rPr>
              <a:t>	</a:t>
            </a:r>
            <a:endParaRPr lang="en-IE" sz="2400" b="1">
              <a:solidFill>
                <a:srgbClr val="FF6603"/>
              </a:solidFill>
            </a:endParaRPr>
          </a:p>
          <a:p>
            <a:pPr marL="342900" lvl="2" indent="-342900">
              <a:defRPr/>
            </a:pPr>
            <a:r>
              <a:rPr lang="en-IE" sz="2400" b="1">
                <a:solidFill>
                  <a:srgbClr val="FF6603"/>
                </a:solidFill>
              </a:rPr>
              <a:t>Measures that are grant supported:</a:t>
            </a:r>
          </a:p>
          <a:p>
            <a:pPr marL="342900" lvl="2" indent="-342900">
              <a:buFont typeface="Courier New" panose="02070309020205020404" pitchFamily="49" charset="0"/>
              <a:buChar char="o"/>
              <a:defRPr/>
            </a:pPr>
            <a:r>
              <a:rPr lang="en-IE" sz="2000">
                <a:solidFill>
                  <a:srgbClr val="283C41"/>
                </a:solidFill>
              </a:rPr>
              <a:t>Wide range of upgrades including: insulation; heating controls; heat pumps; wood fuel stoves; doors &amp; windows; biomass boilers; solar thermal (hot water); Solar PV; lighting</a:t>
            </a:r>
          </a:p>
        </p:txBody>
      </p:sp>
      <p:sp>
        <p:nvSpPr>
          <p:cNvPr id="7" name="TextBox 6"/>
          <p:cNvSpPr txBox="1"/>
          <p:nvPr/>
        </p:nvSpPr>
        <p:spPr>
          <a:xfrm>
            <a:off x="488372" y="303834"/>
            <a:ext cx="11284527" cy="584775"/>
          </a:xfrm>
          <a:prstGeom prst="rect">
            <a:avLst/>
          </a:prstGeom>
          <a:solidFill>
            <a:schemeClr val="accent1"/>
          </a:solidFill>
        </p:spPr>
        <p:txBody>
          <a:bodyPr wrap="square" rtlCol="0">
            <a:spAutoFit/>
          </a:bodyPr>
          <a:lstStyle/>
          <a:p>
            <a:r>
              <a:rPr lang="en-IE" sz="3200" b="1">
                <a:solidFill>
                  <a:schemeClr val="bg1"/>
                </a:solidFill>
              </a:rPr>
              <a:t>SEAI Grant schemes</a:t>
            </a:r>
          </a:p>
        </p:txBody>
      </p:sp>
    </p:spTree>
    <p:extLst>
      <p:ext uri="{BB962C8B-B14F-4D97-AF65-F5344CB8AC3E}">
        <p14:creationId xmlns:p14="http://schemas.microsoft.com/office/powerpoint/2010/main" val="3116513485"/>
      </p:ext>
    </p:extLst>
  </p:cSld>
  <p:clrMapOvr>
    <a:masterClrMapping/>
  </p:clrMapOvr>
  <p:transition advTm="0">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8371" y="1184847"/>
            <a:ext cx="11284527" cy="555537"/>
          </a:xfrm>
          <a:prstGeom prst="rect">
            <a:avLst/>
          </a:prstGeom>
          <a:noFill/>
        </p:spPr>
        <p:txBody>
          <a:bodyPr wrap="square" rtlCol="0">
            <a:spAutoFit/>
          </a:bodyPr>
          <a:lstStyle/>
          <a:p>
            <a:pPr>
              <a:lnSpc>
                <a:spcPct val="114000"/>
              </a:lnSpc>
              <a:spcAft>
                <a:spcPts val="600"/>
              </a:spcAft>
            </a:pPr>
            <a:r>
              <a:rPr lang="en-IE" sz="2800" b="1"/>
              <a:t>Community Energy Grant – formerly Better Energy Communities (BEC)</a:t>
            </a:r>
          </a:p>
        </p:txBody>
      </p:sp>
      <p:sp>
        <p:nvSpPr>
          <p:cNvPr id="4" name="Rectangle 3"/>
          <p:cNvSpPr/>
          <p:nvPr/>
        </p:nvSpPr>
        <p:spPr>
          <a:xfrm>
            <a:off x="488371" y="1728200"/>
            <a:ext cx="11284527" cy="3754874"/>
          </a:xfrm>
          <a:prstGeom prst="rect">
            <a:avLst/>
          </a:prstGeom>
        </p:spPr>
        <p:txBody>
          <a:bodyPr wrap="square">
            <a:spAutoFit/>
          </a:bodyPr>
          <a:lstStyle/>
          <a:p>
            <a:pPr marL="342900" lvl="2" indent="-342900">
              <a:defRPr/>
            </a:pPr>
            <a:r>
              <a:rPr lang="en-IE" sz="2400" b="1">
                <a:solidFill>
                  <a:srgbClr val="FF6603"/>
                </a:solidFill>
              </a:rPr>
              <a:t>How to join a Community Energy Grant application:</a:t>
            </a:r>
          </a:p>
          <a:p>
            <a:pPr marL="342900" lvl="2" indent="-342900">
              <a:lnSpc>
                <a:spcPct val="150000"/>
              </a:lnSpc>
              <a:spcAft>
                <a:spcPts val="600"/>
              </a:spcAft>
              <a:buFont typeface="Courier New" panose="02070309020205020404" pitchFamily="49" charset="0"/>
              <a:buChar char="o"/>
              <a:defRPr/>
            </a:pPr>
            <a:r>
              <a:rPr lang="en-IE" sz="2000">
                <a:solidFill>
                  <a:srgbClr val="283C41"/>
                </a:solidFill>
              </a:rPr>
              <a:t>Individual homeowners or building owners can’t apply directly</a:t>
            </a:r>
          </a:p>
          <a:p>
            <a:pPr marL="342900" lvl="2" indent="-342900">
              <a:lnSpc>
                <a:spcPct val="150000"/>
              </a:lnSpc>
              <a:spcAft>
                <a:spcPts val="600"/>
              </a:spcAft>
              <a:buFont typeface="Courier New" panose="02070309020205020404" pitchFamily="49" charset="0"/>
              <a:buChar char="o"/>
              <a:defRPr/>
            </a:pPr>
            <a:r>
              <a:rPr lang="en-IE" sz="2000" b="1">
                <a:solidFill>
                  <a:srgbClr val="283C41"/>
                </a:solidFill>
              </a:rPr>
              <a:t>You need to find a Project Coordinator that is organising an application</a:t>
            </a:r>
          </a:p>
          <a:p>
            <a:pPr marL="342900" lvl="2" indent="-342900">
              <a:buFont typeface="Courier New" panose="02070309020205020404" pitchFamily="49" charset="0"/>
              <a:buChar char="o"/>
              <a:defRPr/>
            </a:pPr>
            <a:endParaRPr lang="en-IE" sz="2000" b="1">
              <a:solidFill>
                <a:srgbClr val="283C41"/>
              </a:solidFill>
            </a:endParaRPr>
          </a:p>
          <a:p>
            <a:pPr marL="342900" lvl="2" indent="-342900">
              <a:defRPr/>
            </a:pPr>
            <a:r>
              <a:rPr lang="en-IE" sz="2400" b="1">
                <a:solidFill>
                  <a:srgbClr val="FF6603"/>
                </a:solidFill>
              </a:rPr>
              <a:t>Advantages of the Community Energy Grant:</a:t>
            </a:r>
          </a:p>
          <a:p>
            <a:pPr marL="342900" lvl="2" indent="-342900">
              <a:lnSpc>
                <a:spcPct val="150000"/>
              </a:lnSpc>
              <a:spcAft>
                <a:spcPts val="600"/>
              </a:spcAft>
              <a:buFont typeface="Courier New" panose="02070309020205020404" pitchFamily="49" charset="0"/>
              <a:buChar char="o"/>
              <a:defRPr/>
            </a:pPr>
            <a:r>
              <a:rPr lang="en-IE" sz="2000">
                <a:solidFill>
                  <a:srgbClr val="283C41"/>
                </a:solidFill>
              </a:rPr>
              <a:t>% of costs versus fixed grant per measure – generally better value</a:t>
            </a:r>
          </a:p>
          <a:p>
            <a:pPr marL="342900" lvl="2" indent="-342900">
              <a:lnSpc>
                <a:spcPct val="150000"/>
              </a:lnSpc>
              <a:spcAft>
                <a:spcPts val="600"/>
              </a:spcAft>
              <a:buFont typeface="Courier New" panose="02070309020205020404" pitchFamily="49" charset="0"/>
              <a:buChar char="o"/>
              <a:defRPr/>
            </a:pPr>
            <a:r>
              <a:rPr lang="en-IE" sz="2000">
                <a:solidFill>
                  <a:srgbClr val="283C41"/>
                </a:solidFill>
              </a:rPr>
              <a:t>Economies of scale for larger projects</a:t>
            </a:r>
          </a:p>
          <a:p>
            <a:pPr marL="342900" lvl="2" indent="-342900">
              <a:lnSpc>
                <a:spcPct val="150000"/>
              </a:lnSpc>
              <a:spcAft>
                <a:spcPts val="600"/>
              </a:spcAft>
              <a:buFont typeface="Courier New" panose="02070309020205020404" pitchFamily="49" charset="0"/>
              <a:buChar char="o"/>
              <a:defRPr/>
            </a:pPr>
            <a:r>
              <a:rPr lang="en-IE" sz="2000" b="1">
                <a:solidFill>
                  <a:srgbClr val="283C41"/>
                </a:solidFill>
              </a:rPr>
              <a:t>Project Coordinator looks after procurement, deals with the contractor and with SEAI</a:t>
            </a:r>
            <a:endParaRPr lang="en-GB" sz="2400" b="1">
              <a:solidFill>
                <a:srgbClr val="FF6603"/>
              </a:solidFill>
            </a:endParaRPr>
          </a:p>
        </p:txBody>
      </p:sp>
      <p:sp>
        <p:nvSpPr>
          <p:cNvPr id="7" name="TextBox 6"/>
          <p:cNvSpPr txBox="1"/>
          <p:nvPr/>
        </p:nvSpPr>
        <p:spPr>
          <a:xfrm>
            <a:off x="488372" y="303834"/>
            <a:ext cx="11284527" cy="584775"/>
          </a:xfrm>
          <a:prstGeom prst="rect">
            <a:avLst/>
          </a:prstGeom>
          <a:solidFill>
            <a:schemeClr val="accent1"/>
          </a:solidFill>
        </p:spPr>
        <p:txBody>
          <a:bodyPr wrap="square" rtlCol="0">
            <a:spAutoFit/>
          </a:bodyPr>
          <a:lstStyle/>
          <a:p>
            <a:r>
              <a:rPr lang="en-IE" sz="3200" b="1">
                <a:solidFill>
                  <a:schemeClr val="bg1"/>
                </a:solidFill>
              </a:rPr>
              <a:t>SEAI Grant schemes</a:t>
            </a:r>
          </a:p>
        </p:txBody>
      </p:sp>
    </p:spTree>
    <p:extLst>
      <p:ext uri="{BB962C8B-B14F-4D97-AF65-F5344CB8AC3E}">
        <p14:creationId xmlns:p14="http://schemas.microsoft.com/office/powerpoint/2010/main" val="3997071651"/>
      </p:ext>
    </p:extLst>
  </p:cSld>
  <p:clrMapOvr>
    <a:masterClrMapping/>
  </p:clrMapOvr>
  <p:transition advTm="0">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490A61B-DCD3-458C-B0FF-308DC8B91B70}"/>
              </a:ext>
            </a:extLst>
          </p:cNvPr>
          <p:cNvSpPr txBox="1">
            <a:spLocks/>
          </p:cNvSpPr>
          <p:nvPr/>
        </p:nvSpPr>
        <p:spPr>
          <a:xfrm>
            <a:off x="925513" y="4409308"/>
            <a:ext cx="11266487" cy="1683267"/>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b="1">
                <a:solidFill>
                  <a:srgbClr val="0070C0"/>
                </a:solidFill>
                <a:latin typeface="+mn-lt"/>
              </a:rPr>
              <a:t>Co. Galway</a:t>
            </a:r>
          </a:p>
          <a:p>
            <a:r>
              <a:rPr lang="en-IE" b="1">
                <a:solidFill>
                  <a:srgbClr val="0070C0"/>
                </a:solidFill>
                <a:latin typeface="+mn-lt"/>
              </a:rPr>
              <a:t>A quick look at energy use in your community</a:t>
            </a:r>
          </a:p>
        </p:txBody>
      </p:sp>
    </p:spTree>
    <p:extLst>
      <p:ext uri="{BB962C8B-B14F-4D97-AF65-F5344CB8AC3E}">
        <p14:creationId xmlns:p14="http://schemas.microsoft.com/office/powerpoint/2010/main" val="1247567892"/>
      </p:ext>
    </p:extLst>
  </p:cSld>
  <p:clrMapOvr>
    <a:masterClrMapping/>
  </p:clrMapOvr>
  <p:transition advTm="3000">
    <p:pull/>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Galway County Map"/>
          <p:cNvPicPr>
            <a:picLocks noChangeAspect="1" noChangeArrowheads="1"/>
          </p:cNvPicPr>
          <p:nvPr/>
        </p:nvPicPr>
        <p:blipFill rotWithShape="1">
          <a:blip r:embed="rId3">
            <a:extLst>
              <a:ext uri="{28A0092B-C50C-407E-A947-70E740481C1C}">
                <a14:useLocalDpi xmlns:a14="http://schemas.microsoft.com/office/drawing/2010/main" val="0"/>
              </a:ext>
            </a:extLst>
          </a:blip>
          <a:srcRect t="14588" b="9045"/>
          <a:stretch/>
        </p:blipFill>
        <p:spPr bwMode="auto">
          <a:xfrm>
            <a:off x="833668" y="978943"/>
            <a:ext cx="9162275" cy="512390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D7C43C29-A508-3948-914B-EE1D9B5C128C}"/>
              </a:ext>
            </a:extLst>
          </p:cNvPr>
          <p:cNvSpPr txBox="1">
            <a:spLocks/>
          </p:cNvSpPr>
          <p:nvPr/>
        </p:nvSpPr>
        <p:spPr>
          <a:xfrm>
            <a:off x="8550534" y="671568"/>
            <a:ext cx="11266487" cy="1683267"/>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b="1">
                <a:solidFill>
                  <a:srgbClr val="FFC000"/>
                </a:solidFill>
                <a:latin typeface="+mn-lt"/>
              </a:rPr>
              <a:t>Co. Galway</a:t>
            </a:r>
          </a:p>
        </p:txBody>
      </p:sp>
    </p:spTree>
    <p:extLst>
      <p:ext uri="{BB962C8B-B14F-4D97-AF65-F5344CB8AC3E}">
        <p14:creationId xmlns:p14="http://schemas.microsoft.com/office/powerpoint/2010/main" val="1572642152"/>
      </p:ext>
    </p:extLst>
  </p:cSld>
  <p:clrMapOvr>
    <a:masterClrMapping/>
  </p:clrMapOvr>
  <p:transition advTm="3000">
    <p:pull/>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881788" y="846468"/>
            <a:ext cx="9162275" cy="5123905"/>
          </a:xfrm>
          <a:prstGeom prst="rect">
            <a:avLst/>
          </a:prstGeom>
          <a:blipFill dpi="0" rotWithShape="1">
            <a:blip r:embed="rId3">
              <a:alphaModFix amt="5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5D24E4CC-3722-1242-9C3A-05277E82B8AC}"/>
              </a:ext>
            </a:extLst>
          </p:cNvPr>
          <p:cNvSpPr txBox="1"/>
          <p:nvPr/>
        </p:nvSpPr>
        <p:spPr>
          <a:xfrm>
            <a:off x="881788" y="846468"/>
            <a:ext cx="6252060" cy="523220"/>
          </a:xfrm>
          <a:prstGeom prst="rect">
            <a:avLst/>
          </a:prstGeom>
          <a:noFill/>
        </p:spPr>
        <p:txBody>
          <a:bodyPr wrap="square" rtlCol="0">
            <a:spAutoFit/>
          </a:bodyPr>
          <a:lstStyle/>
          <a:p>
            <a:r>
              <a:rPr lang="en-IE" sz="2800" b="1"/>
              <a:t>Estimate of residential sector energy</a:t>
            </a:r>
            <a:endParaRPr lang="en-IE" sz="2800"/>
          </a:p>
        </p:txBody>
      </p:sp>
      <p:graphicFrame>
        <p:nvGraphicFramePr>
          <p:cNvPr id="5" name="Table 4">
            <a:extLst>
              <a:ext uri="{FF2B5EF4-FFF2-40B4-BE49-F238E27FC236}">
                <a16:creationId xmlns:a16="http://schemas.microsoft.com/office/drawing/2014/main" id="{37536C20-BF8F-D143-BA7C-2229D0EE63D6}"/>
              </a:ext>
            </a:extLst>
          </p:cNvPr>
          <p:cNvGraphicFramePr>
            <a:graphicFrameLocks noGrp="1"/>
          </p:cNvGraphicFramePr>
          <p:nvPr>
            <p:extLst>
              <p:ext uri="{D42A27DB-BD31-4B8C-83A1-F6EECF244321}">
                <p14:modId xmlns:p14="http://schemas.microsoft.com/office/powerpoint/2010/main" val="1350750744"/>
              </p:ext>
            </p:extLst>
          </p:nvPr>
        </p:nvGraphicFramePr>
        <p:xfrm>
          <a:off x="3760345" y="1669890"/>
          <a:ext cx="7932892" cy="4400550"/>
        </p:xfrm>
        <a:graphic>
          <a:graphicData uri="http://schemas.openxmlformats.org/drawingml/2006/table">
            <a:tbl>
              <a:tblPr/>
              <a:tblGrid>
                <a:gridCol w="5325117">
                  <a:extLst>
                    <a:ext uri="{9D8B030D-6E8A-4147-A177-3AD203B41FA5}">
                      <a16:colId xmlns:a16="http://schemas.microsoft.com/office/drawing/2014/main" val="1186033391"/>
                    </a:ext>
                  </a:extLst>
                </a:gridCol>
                <a:gridCol w="2607775">
                  <a:extLst>
                    <a:ext uri="{9D8B030D-6E8A-4147-A177-3AD203B41FA5}">
                      <a16:colId xmlns:a16="http://schemas.microsoft.com/office/drawing/2014/main" val="2060123942"/>
                    </a:ext>
                  </a:extLst>
                </a:gridCol>
              </a:tblGrid>
              <a:tr h="190500">
                <a:tc>
                  <a:txBody>
                    <a:bodyPr/>
                    <a:lstStyle/>
                    <a:p>
                      <a:pPr algn="l" fontAlgn="b"/>
                      <a:r>
                        <a:rPr lang="en-IE" sz="2000" b="1" i="0" u="none" strike="noStrike">
                          <a:solidFill>
                            <a:srgbClr val="000000"/>
                          </a:solidFill>
                          <a:effectLst/>
                          <a:latin typeface="Calibri" panose="020F0502020204030204" pitchFamily="34" charset="0"/>
                        </a:rPr>
                        <a:t>Census 2016</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95B3D7"/>
                    </a:solidFill>
                  </a:tcPr>
                </a:tc>
                <a:tc>
                  <a:txBody>
                    <a:bodyPr/>
                    <a:lstStyle/>
                    <a:p>
                      <a:pPr algn="ctr" fontAlgn="b"/>
                      <a:r>
                        <a:rPr lang="en-IE" sz="2000" b="1" i="0" u="none" strike="noStrike">
                          <a:solidFill>
                            <a:srgbClr val="000000"/>
                          </a:solidFill>
                          <a:effectLst/>
                          <a:latin typeface="Calibri" panose="020F0502020204030204" pitchFamily="34" charset="0"/>
                        </a:rPr>
                        <a:t>Value</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95B3D7"/>
                    </a:solidFill>
                  </a:tcPr>
                </a:tc>
                <a:extLst>
                  <a:ext uri="{0D108BD9-81ED-4DB2-BD59-A6C34878D82A}">
                    <a16:rowId xmlns:a16="http://schemas.microsoft.com/office/drawing/2014/main" val="1651915917"/>
                  </a:ext>
                </a:extLst>
              </a:tr>
              <a:tr h="203200">
                <a:tc>
                  <a:txBody>
                    <a:bodyPr/>
                    <a:lstStyle/>
                    <a:p>
                      <a:pPr algn="l" fontAlgn="t"/>
                      <a:r>
                        <a:rPr lang="en-IE" sz="2000" b="0" i="0" u="none" strike="noStrike">
                          <a:solidFill>
                            <a:srgbClr val="000000"/>
                          </a:solidFill>
                          <a:effectLst/>
                          <a:latin typeface="Calibri" panose="020F0502020204030204" pitchFamily="34" charset="0"/>
                        </a:rPr>
                        <a:t>Population</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IE" sz="2000" b="0" i="0" u="none" strike="noStrike">
                          <a:solidFill>
                            <a:srgbClr val="000000"/>
                          </a:solidFill>
                          <a:effectLst/>
                          <a:latin typeface="Calibri" panose="020F0502020204030204" pitchFamily="34" charset="0"/>
                        </a:rPr>
                        <a:t>                     179,390 </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991689504"/>
                  </a:ext>
                </a:extLst>
              </a:tr>
              <a:tr h="203200">
                <a:tc>
                  <a:txBody>
                    <a:bodyPr/>
                    <a:lstStyle/>
                    <a:p>
                      <a:pPr algn="l" fontAlgn="t"/>
                      <a:r>
                        <a:rPr lang="en-IE" sz="2000" b="0" i="0" u="none" strike="noStrike">
                          <a:solidFill>
                            <a:srgbClr val="000000"/>
                          </a:solidFill>
                          <a:effectLst/>
                          <a:latin typeface="Calibri" panose="020F0502020204030204" pitchFamily="34" charset="0"/>
                        </a:rPr>
                        <a:t>Homes (total)</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IE" sz="2000" b="0" i="0" u="none" strike="noStrike">
                          <a:solidFill>
                            <a:srgbClr val="000000"/>
                          </a:solidFill>
                          <a:effectLst/>
                          <a:latin typeface="Calibri" panose="020F0502020204030204" pitchFamily="34" charset="0"/>
                        </a:rPr>
                        <a:t>                        78,207 </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120749384"/>
                  </a:ext>
                </a:extLst>
              </a:tr>
              <a:tr h="203200">
                <a:tc>
                  <a:txBody>
                    <a:bodyPr/>
                    <a:lstStyle/>
                    <a:p>
                      <a:pPr algn="l" fontAlgn="t"/>
                      <a:r>
                        <a:rPr lang="en-IE" sz="2000" b="0" i="0" u="none" strike="noStrike">
                          <a:solidFill>
                            <a:srgbClr val="000000"/>
                          </a:solidFill>
                          <a:effectLst/>
                          <a:latin typeface="Calibri" panose="020F0502020204030204" pitchFamily="34" charset="0"/>
                        </a:rPr>
                        <a:t>Homes (non vacant)</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IE" sz="2000" b="0" i="0" u="none" strike="noStrike">
                          <a:solidFill>
                            <a:srgbClr val="000000"/>
                          </a:solidFill>
                          <a:effectLst/>
                          <a:latin typeface="Calibri" panose="020F0502020204030204" pitchFamily="34" charset="0"/>
                        </a:rPr>
                        <a:t>                        68,561 </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817740345"/>
                  </a:ext>
                </a:extLst>
              </a:tr>
              <a:tr h="203200">
                <a:tc>
                  <a:txBody>
                    <a:bodyPr/>
                    <a:lstStyle/>
                    <a:p>
                      <a:pPr algn="l" fontAlgn="t"/>
                      <a:r>
                        <a:rPr lang="en-IE" sz="2000" b="0" i="0" u="none" strike="noStrike">
                          <a:solidFill>
                            <a:srgbClr val="000000"/>
                          </a:solidFill>
                          <a:effectLst/>
                          <a:latin typeface="Calibri" panose="020F0502020204030204" pitchFamily="34" charset="0"/>
                        </a:rPr>
                        <a:t>Cars</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IE" sz="2000" b="0" i="0" u="none" strike="noStrike">
                          <a:solidFill>
                            <a:srgbClr val="000000"/>
                          </a:solidFill>
                          <a:effectLst/>
                          <a:latin typeface="Calibri" panose="020F0502020204030204" pitchFamily="34" charset="0"/>
                        </a:rPr>
                        <a:t>                        94,111 </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054947470"/>
                  </a:ext>
                </a:extLst>
              </a:tr>
              <a:tr h="190500">
                <a:tc>
                  <a:txBody>
                    <a:bodyPr/>
                    <a:lstStyle/>
                    <a:p>
                      <a:pPr algn="l" fontAlgn="b"/>
                      <a:endParaRPr lang="en-IE" sz="20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l" fontAlgn="b"/>
                      <a:endParaRPr lang="en-IE" sz="20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289497344"/>
                  </a:ext>
                </a:extLst>
              </a:tr>
              <a:tr h="190500">
                <a:tc>
                  <a:txBody>
                    <a:bodyPr/>
                    <a:lstStyle/>
                    <a:p>
                      <a:pPr algn="l" fontAlgn="b"/>
                      <a:r>
                        <a:rPr lang="en-IE" sz="2000" b="1" i="0" u="none" strike="noStrike">
                          <a:solidFill>
                            <a:srgbClr val="000000"/>
                          </a:solidFill>
                          <a:effectLst/>
                          <a:latin typeface="Calibri" panose="020F0502020204030204" pitchFamily="34" charset="0"/>
                        </a:rPr>
                        <a:t>Estimate of annual energy spend</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95B3D7"/>
                    </a:solidFill>
                  </a:tcPr>
                </a:tc>
                <a:tc>
                  <a:txBody>
                    <a:bodyPr/>
                    <a:lstStyle/>
                    <a:p>
                      <a:pPr algn="ctr" fontAlgn="b"/>
                      <a:r>
                        <a:rPr lang="en-IE" sz="2000" b="1" i="0" u="none" strike="noStrike">
                          <a:solidFill>
                            <a:srgbClr val="000000"/>
                          </a:solidFill>
                          <a:effectLst/>
                          <a:latin typeface="Calibri" panose="020F0502020204030204" pitchFamily="34" charset="0"/>
                        </a:rPr>
                        <a:t>Value</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95B3D7"/>
                    </a:solidFill>
                  </a:tcPr>
                </a:tc>
                <a:extLst>
                  <a:ext uri="{0D108BD9-81ED-4DB2-BD59-A6C34878D82A}">
                    <a16:rowId xmlns:a16="http://schemas.microsoft.com/office/drawing/2014/main" val="2249711875"/>
                  </a:ext>
                </a:extLst>
              </a:tr>
              <a:tr h="203200">
                <a:tc>
                  <a:txBody>
                    <a:bodyPr/>
                    <a:lstStyle/>
                    <a:p>
                      <a:pPr algn="l" fontAlgn="t"/>
                      <a:r>
                        <a:rPr lang="en-IE" sz="2000" b="0" i="0" u="none" strike="noStrike">
                          <a:solidFill>
                            <a:srgbClr val="000000"/>
                          </a:solidFill>
                          <a:effectLst/>
                          <a:latin typeface="Calibri" panose="020F0502020204030204" pitchFamily="34" charset="0"/>
                        </a:rPr>
                        <a:t>Average spend for home energy</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IE" sz="2000" b="0" i="0" u="none" strike="noStrike">
                          <a:solidFill>
                            <a:srgbClr val="000000"/>
                          </a:solidFill>
                          <a:effectLst/>
                          <a:latin typeface="Calibri" panose="020F0502020204030204" pitchFamily="34" charset="0"/>
                        </a:rPr>
                        <a:t>€1,900</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755504091"/>
                  </a:ext>
                </a:extLst>
              </a:tr>
              <a:tr h="203200">
                <a:tc>
                  <a:txBody>
                    <a:bodyPr/>
                    <a:lstStyle/>
                    <a:p>
                      <a:pPr algn="l" fontAlgn="t"/>
                      <a:r>
                        <a:rPr lang="en-IE" sz="2000" b="0" i="0" u="none" strike="noStrike">
                          <a:solidFill>
                            <a:srgbClr val="000000"/>
                          </a:solidFill>
                          <a:effectLst/>
                          <a:latin typeface="Calibri" panose="020F0502020204030204" pitchFamily="34" charset="0"/>
                        </a:rPr>
                        <a:t>Average spend for transport fuel</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IE" sz="2000" b="0" i="0" u="none" strike="noStrike">
                          <a:solidFill>
                            <a:srgbClr val="000000"/>
                          </a:solidFill>
                          <a:effectLst/>
                          <a:latin typeface="Calibri" panose="020F0502020204030204" pitchFamily="34" charset="0"/>
                        </a:rPr>
                        <a:t>€1,500</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2163133059"/>
                  </a:ext>
                </a:extLst>
              </a:tr>
              <a:tr h="203200">
                <a:tc>
                  <a:txBody>
                    <a:bodyPr/>
                    <a:lstStyle/>
                    <a:p>
                      <a:pPr algn="l" fontAlgn="t"/>
                      <a:r>
                        <a:rPr lang="en-IE" sz="2000" b="0" i="0" u="none" strike="noStrike">
                          <a:solidFill>
                            <a:srgbClr val="000000"/>
                          </a:solidFill>
                          <a:effectLst/>
                          <a:latin typeface="Calibri" panose="020F0502020204030204" pitchFamily="34" charset="0"/>
                        </a:rPr>
                        <a:t>Annual spend for homes (non vacant)</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IE" sz="2000" b="0" i="0" u="none" strike="noStrike">
                          <a:solidFill>
                            <a:srgbClr val="000000"/>
                          </a:solidFill>
                          <a:effectLst/>
                          <a:latin typeface="Calibri" panose="020F0502020204030204" pitchFamily="34" charset="0"/>
                        </a:rPr>
                        <a:t>€130,265,900</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2505813803"/>
                  </a:ext>
                </a:extLst>
              </a:tr>
              <a:tr h="203200">
                <a:tc>
                  <a:txBody>
                    <a:bodyPr/>
                    <a:lstStyle/>
                    <a:p>
                      <a:pPr algn="l" fontAlgn="t"/>
                      <a:r>
                        <a:rPr lang="en-IE" sz="2000" b="0" i="0" u="none" strike="noStrike">
                          <a:solidFill>
                            <a:srgbClr val="000000"/>
                          </a:solidFill>
                          <a:effectLst/>
                          <a:latin typeface="Calibri" panose="020F0502020204030204" pitchFamily="34" charset="0"/>
                        </a:rPr>
                        <a:t>Annual spend for cars</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IE" sz="2000" b="0" i="0" u="none" strike="noStrike">
                          <a:solidFill>
                            <a:srgbClr val="000000"/>
                          </a:solidFill>
                          <a:effectLst/>
                          <a:latin typeface="Calibri" panose="020F0502020204030204" pitchFamily="34" charset="0"/>
                        </a:rPr>
                        <a:t>€141,166,500</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4095334360"/>
                  </a:ext>
                </a:extLst>
              </a:tr>
              <a:tr h="203200">
                <a:tc>
                  <a:txBody>
                    <a:bodyPr/>
                    <a:lstStyle/>
                    <a:p>
                      <a:pPr algn="l" fontAlgn="t"/>
                      <a:r>
                        <a:rPr lang="en-IE" sz="2000" b="1" i="0" u="none" strike="noStrike">
                          <a:solidFill>
                            <a:srgbClr val="000000"/>
                          </a:solidFill>
                          <a:effectLst/>
                          <a:latin typeface="Calibri" panose="020F0502020204030204" pitchFamily="34" charset="0"/>
                        </a:rPr>
                        <a:t>Total annual energy spend</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IE" sz="2000" b="1" i="0" u="none" strike="noStrike">
                          <a:solidFill>
                            <a:srgbClr val="000000"/>
                          </a:solidFill>
                          <a:effectLst/>
                          <a:latin typeface="Calibri" panose="020F0502020204030204" pitchFamily="34" charset="0"/>
                        </a:rPr>
                        <a:t>€271,432,400</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extLst>
                  <a:ext uri="{0D108BD9-81ED-4DB2-BD59-A6C34878D82A}">
                    <a16:rowId xmlns:a16="http://schemas.microsoft.com/office/drawing/2014/main" val="3776462684"/>
                  </a:ext>
                </a:extLst>
              </a:tr>
              <a:tr h="203200">
                <a:tc>
                  <a:txBody>
                    <a:bodyPr/>
                    <a:lstStyle/>
                    <a:p>
                      <a:pPr algn="l" fontAlgn="t"/>
                      <a:r>
                        <a:rPr lang="en-IE" sz="2000" b="1" i="0" u="none" strike="noStrike">
                          <a:solidFill>
                            <a:srgbClr val="000000"/>
                          </a:solidFill>
                          <a:effectLst/>
                          <a:latin typeface="Calibri" panose="020F0502020204030204" pitchFamily="34" charset="0"/>
                        </a:rPr>
                        <a:t>SEC Level</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4D79B"/>
                    </a:solidFill>
                  </a:tcPr>
                </a:tc>
                <a:tc>
                  <a:txBody>
                    <a:bodyPr/>
                    <a:lstStyle/>
                    <a:p>
                      <a:pPr algn="ctr" fontAlgn="b"/>
                      <a:r>
                        <a:rPr lang="en-IE" sz="2000" b="1" i="0" u="none" strike="noStrike">
                          <a:solidFill>
                            <a:srgbClr val="000000"/>
                          </a:solidFill>
                          <a:effectLst/>
                          <a:latin typeface="Calibri" panose="020F0502020204030204" pitchFamily="34" charset="0"/>
                        </a:rPr>
                        <a:t>Level 4</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4D79B"/>
                    </a:solidFill>
                  </a:tcPr>
                </a:tc>
                <a:extLst>
                  <a:ext uri="{0D108BD9-81ED-4DB2-BD59-A6C34878D82A}">
                    <a16:rowId xmlns:a16="http://schemas.microsoft.com/office/drawing/2014/main" val="81212296"/>
                  </a:ext>
                </a:extLst>
              </a:tr>
              <a:tr h="203200">
                <a:tc>
                  <a:txBody>
                    <a:bodyPr/>
                    <a:lstStyle/>
                    <a:p>
                      <a:pPr algn="l" fontAlgn="t"/>
                      <a:r>
                        <a:rPr lang="en-IE" sz="2000" b="1" i="0" u="none" strike="noStrike">
                          <a:solidFill>
                            <a:srgbClr val="000000"/>
                          </a:solidFill>
                          <a:effectLst/>
                          <a:latin typeface="Calibri" panose="020F0502020204030204" pitchFamily="34" charset="0"/>
                        </a:rPr>
                        <a:t>EMP funding</a:t>
                      </a:r>
                    </a:p>
                  </a:txBody>
                  <a:tcPr marL="9525" marR="9525" marT="9525"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4D79B"/>
                    </a:solidFill>
                  </a:tcPr>
                </a:tc>
                <a:tc>
                  <a:txBody>
                    <a:bodyPr/>
                    <a:lstStyle/>
                    <a:p>
                      <a:pPr algn="ctr" fontAlgn="b"/>
                      <a:r>
                        <a:rPr lang="en-IE" sz="2000" b="1" i="0" u="none" strike="noStrike">
                          <a:solidFill>
                            <a:srgbClr val="000000"/>
                          </a:solidFill>
                          <a:effectLst/>
                          <a:latin typeface="Calibri" panose="020F0502020204030204" pitchFamily="34" charset="0"/>
                        </a:rPr>
                        <a:t>€25,000</a:t>
                      </a:r>
                    </a:p>
                  </a:txBody>
                  <a:tcPr marL="9525" marR="9525" marT="9525"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4D79B"/>
                    </a:solidFill>
                  </a:tcPr>
                </a:tc>
                <a:extLst>
                  <a:ext uri="{0D108BD9-81ED-4DB2-BD59-A6C34878D82A}">
                    <a16:rowId xmlns:a16="http://schemas.microsoft.com/office/drawing/2014/main" val="3929915788"/>
                  </a:ext>
                </a:extLst>
              </a:tr>
            </a:tbl>
          </a:graphicData>
        </a:graphic>
      </p:graphicFrame>
    </p:spTree>
    <p:extLst>
      <p:ext uri="{BB962C8B-B14F-4D97-AF65-F5344CB8AC3E}">
        <p14:creationId xmlns:p14="http://schemas.microsoft.com/office/powerpoint/2010/main" val="1877698459"/>
      </p:ext>
    </p:extLst>
  </p:cSld>
  <p:clrMapOvr>
    <a:masterClrMapping/>
  </p:clrMapOvr>
  <p:transition advTm="3000">
    <p:pull/>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33AE6C-85CF-E14A-A009-EEDAB8E70758}"/>
              </a:ext>
            </a:extLst>
          </p:cNvPr>
          <p:cNvSpPr/>
          <p:nvPr/>
        </p:nvSpPr>
        <p:spPr>
          <a:xfrm>
            <a:off x="881788" y="846468"/>
            <a:ext cx="9162275" cy="5123905"/>
          </a:xfrm>
          <a:prstGeom prst="rect">
            <a:avLst/>
          </a:prstGeom>
          <a:blipFill dpi="0" rotWithShape="1">
            <a:blip r:embed="rId3">
              <a:alphaModFix amt="5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5D24E4CC-3722-1242-9C3A-05277E82B8AC}"/>
              </a:ext>
            </a:extLst>
          </p:cNvPr>
          <p:cNvSpPr txBox="1"/>
          <p:nvPr/>
        </p:nvSpPr>
        <p:spPr>
          <a:xfrm>
            <a:off x="881787" y="846468"/>
            <a:ext cx="9781523" cy="954107"/>
          </a:xfrm>
          <a:prstGeom prst="rect">
            <a:avLst/>
          </a:prstGeom>
          <a:noFill/>
        </p:spPr>
        <p:txBody>
          <a:bodyPr wrap="square" rtlCol="0">
            <a:spAutoFit/>
          </a:bodyPr>
          <a:lstStyle/>
          <a:p>
            <a:r>
              <a:rPr lang="en-IE" sz="2800" b="1"/>
              <a:t>Population:</a:t>
            </a:r>
          </a:p>
          <a:p>
            <a:r>
              <a:rPr lang="en-IE" sz="2800"/>
              <a:t>Typical rural profile – loss of 3</a:t>
            </a:r>
            <a:r>
              <a:rPr lang="en-IE" sz="2800" baseline="30000"/>
              <a:t>rd</a:t>
            </a:r>
            <a:r>
              <a:rPr lang="en-IE" sz="2800"/>
              <a:t> level students and young workers</a:t>
            </a:r>
          </a:p>
        </p:txBody>
      </p:sp>
      <p:graphicFrame>
        <p:nvGraphicFramePr>
          <p:cNvPr id="9" name="Chart 8">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4266795384"/>
              </p:ext>
            </p:extLst>
          </p:nvPr>
        </p:nvGraphicFramePr>
        <p:xfrm>
          <a:off x="1967345" y="1936749"/>
          <a:ext cx="8922327" cy="3757469"/>
        </p:xfrm>
        <a:graphic>
          <a:graphicData uri="http://schemas.openxmlformats.org/drawingml/2006/chart">
            <c:chart xmlns:c="http://schemas.openxmlformats.org/drawingml/2006/chart" xmlns:r="http://schemas.openxmlformats.org/officeDocument/2006/relationships" r:id="rId4"/>
          </a:graphicData>
        </a:graphic>
      </p:graphicFrame>
      <p:sp>
        <p:nvSpPr>
          <p:cNvPr id="2" name="Oval 1">
            <a:extLst>
              <a:ext uri="{FF2B5EF4-FFF2-40B4-BE49-F238E27FC236}">
                <a16:creationId xmlns:a16="http://schemas.microsoft.com/office/drawing/2014/main" id="{DEB3EB60-0456-FC4A-848F-AE6A2BDE609A}"/>
              </a:ext>
            </a:extLst>
          </p:cNvPr>
          <p:cNvSpPr/>
          <p:nvPr/>
        </p:nvSpPr>
        <p:spPr>
          <a:xfrm>
            <a:off x="3598132" y="2704514"/>
            <a:ext cx="2082018" cy="1448972"/>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2146743"/>
      </p:ext>
    </p:extLst>
  </p:cSld>
  <p:clrMapOvr>
    <a:masterClrMapping/>
  </p:clrMapOvr>
  <p:transition advTm="3000">
    <p:pull/>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B871C62-22B3-7E4C-825E-7AF54F3FD8BB}"/>
              </a:ext>
            </a:extLst>
          </p:cNvPr>
          <p:cNvSpPr/>
          <p:nvPr/>
        </p:nvSpPr>
        <p:spPr>
          <a:xfrm>
            <a:off x="881788" y="846468"/>
            <a:ext cx="9162275" cy="5123905"/>
          </a:xfrm>
          <a:prstGeom prst="rect">
            <a:avLst/>
          </a:prstGeom>
          <a:blipFill dpi="0" rotWithShape="1">
            <a:blip r:embed="rId3">
              <a:alphaModFix amt="5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5D24E4CC-3722-1242-9C3A-05277E82B8AC}"/>
              </a:ext>
            </a:extLst>
          </p:cNvPr>
          <p:cNvSpPr txBox="1"/>
          <p:nvPr/>
        </p:nvSpPr>
        <p:spPr>
          <a:xfrm>
            <a:off x="881788" y="846468"/>
            <a:ext cx="6252060" cy="954107"/>
          </a:xfrm>
          <a:prstGeom prst="rect">
            <a:avLst/>
          </a:prstGeom>
          <a:noFill/>
        </p:spPr>
        <p:txBody>
          <a:bodyPr wrap="square" rtlCol="0">
            <a:spAutoFit/>
          </a:bodyPr>
          <a:lstStyle/>
          <a:p>
            <a:r>
              <a:rPr lang="en-IE" sz="2800" b="1"/>
              <a:t>Housing age:</a:t>
            </a:r>
          </a:p>
          <a:p>
            <a:endParaRPr lang="en-IE" sz="2800"/>
          </a:p>
        </p:txBody>
      </p:sp>
      <p:graphicFrame>
        <p:nvGraphicFramePr>
          <p:cNvPr id="8" name="Chart 7">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976342627"/>
              </p:ext>
            </p:extLst>
          </p:nvPr>
        </p:nvGraphicFramePr>
        <p:xfrm>
          <a:off x="1717965" y="1593273"/>
          <a:ext cx="9947562" cy="41563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60668685"/>
      </p:ext>
    </p:extLst>
  </p:cSld>
  <p:clrMapOvr>
    <a:masterClrMapping/>
  </p:clrMapOvr>
  <p:transition advTm="3000">
    <p:pull/>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2B1254-48CE-DC45-85FC-548EBF29140F}"/>
              </a:ext>
            </a:extLst>
          </p:cNvPr>
          <p:cNvSpPr/>
          <p:nvPr/>
        </p:nvSpPr>
        <p:spPr>
          <a:xfrm>
            <a:off x="881788" y="846468"/>
            <a:ext cx="9162275" cy="5123905"/>
          </a:xfrm>
          <a:prstGeom prst="rect">
            <a:avLst/>
          </a:prstGeom>
          <a:blipFill dpi="0" rotWithShape="1">
            <a:blip r:embed="rId3">
              <a:alphaModFix amt="5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5D24E4CC-3722-1242-9C3A-05277E82B8AC}"/>
              </a:ext>
            </a:extLst>
          </p:cNvPr>
          <p:cNvSpPr txBox="1"/>
          <p:nvPr/>
        </p:nvSpPr>
        <p:spPr>
          <a:xfrm>
            <a:off x="881788" y="846468"/>
            <a:ext cx="6252060" cy="954107"/>
          </a:xfrm>
          <a:prstGeom prst="rect">
            <a:avLst/>
          </a:prstGeom>
          <a:noFill/>
        </p:spPr>
        <p:txBody>
          <a:bodyPr wrap="square" rtlCol="0">
            <a:spAutoFit/>
          </a:bodyPr>
          <a:lstStyle/>
          <a:p>
            <a:r>
              <a:rPr lang="en-IE" sz="2800" b="1"/>
              <a:t>Homeowners:</a:t>
            </a:r>
          </a:p>
          <a:p>
            <a:r>
              <a:rPr lang="en-IE" sz="2800"/>
              <a:t>77% owner occupied</a:t>
            </a:r>
          </a:p>
        </p:txBody>
      </p:sp>
      <p:sp>
        <p:nvSpPr>
          <p:cNvPr id="5" name="Oval 4">
            <a:extLst>
              <a:ext uri="{FF2B5EF4-FFF2-40B4-BE49-F238E27FC236}">
                <a16:creationId xmlns:a16="http://schemas.microsoft.com/office/drawing/2014/main" id="{983F193A-B856-5A43-9B7B-04B2F202B4D7}"/>
              </a:ext>
            </a:extLst>
          </p:cNvPr>
          <p:cNvSpPr/>
          <p:nvPr/>
        </p:nvSpPr>
        <p:spPr>
          <a:xfrm>
            <a:off x="3059297" y="2164051"/>
            <a:ext cx="2274703" cy="2488738"/>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hart 8">
            <a:extLst>
              <a:ext uri="{FF2B5EF4-FFF2-40B4-BE49-F238E27FC236}">
                <a16:creationId xmlns:a16="http://schemas.microsoft.com/office/drawing/2014/main" id="{D2825A7B-6CA5-8C40-B963-CFBF2307DB92}"/>
              </a:ext>
            </a:extLst>
          </p:cNvPr>
          <p:cNvGraphicFramePr>
            <a:graphicFrameLocks/>
          </p:cNvGraphicFramePr>
          <p:nvPr>
            <p:extLst>
              <p:ext uri="{D42A27DB-BD31-4B8C-83A1-F6EECF244321}">
                <p14:modId xmlns:p14="http://schemas.microsoft.com/office/powerpoint/2010/main" val="1458297816"/>
              </p:ext>
            </p:extLst>
          </p:nvPr>
        </p:nvGraphicFramePr>
        <p:xfrm>
          <a:off x="1565564" y="1675301"/>
          <a:ext cx="10280071" cy="49471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87622114"/>
      </p:ext>
    </p:extLst>
  </p:cSld>
  <p:clrMapOvr>
    <a:masterClrMapping/>
  </p:clrMapOvr>
  <p:transition advTm="3000">
    <p:pull/>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E1471B-ED3B-B04F-847C-ACDF90A62197}"/>
              </a:ext>
            </a:extLst>
          </p:cNvPr>
          <p:cNvSpPr/>
          <p:nvPr/>
        </p:nvSpPr>
        <p:spPr>
          <a:xfrm>
            <a:off x="881788" y="846468"/>
            <a:ext cx="9162275" cy="5123905"/>
          </a:xfrm>
          <a:prstGeom prst="rect">
            <a:avLst/>
          </a:prstGeom>
          <a:blipFill dpi="0" rotWithShape="1">
            <a:blip r:embed="rId3">
              <a:alphaModFix amt="5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5D24E4CC-3722-1242-9C3A-05277E82B8AC}"/>
              </a:ext>
            </a:extLst>
          </p:cNvPr>
          <p:cNvSpPr txBox="1"/>
          <p:nvPr/>
        </p:nvSpPr>
        <p:spPr>
          <a:xfrm>
            <a:off x="881788" y="846468"/>
            <a:ext cx="8191874" cy="954107"/>
          </a:xfrm>
          <a:prstGeom prst="rect">
            <a:avLst/>
          </a:prstGeom>
          <a:noFill/>
        </p:spPr>
        <p:txBody>
          <a:bodyPr wrap="square" rtlCol="0">
            <a:spAutoFit/>
          </a:bodyPr>
          <a:lstStyle/>
          <a:p>
            <a:r>
              <a:rPr lang="en-IE" sz="2800" b="1"/>
              <a:t>Home heating:</a:t>
            </a:r>
          </a:p>
          <a:p>
            <a:r>
              <a:rPr lang="en-IE" sz="2800"/>
              <a:t>This decade will see more heat pump installations</a:t>
            </a:r>
          </a:p>
        </p:txBody>
      </p:sp>
      <p:graphicFrame>
        <p:nvGraphicFramePr>
          <p:cNvPr id="12" name="Chart 11">
            <a:extLst>
              <a:ext uri="{FF2B5EF4-FFF2-40B4-BE49-F238E27FC236}">
                <a16:creationId xmlns:a16="http://schemas.microsoft.com/office/drawing/2014/main" id="{7C7C1BF3-02F9-7C45-8888-89048A5378A3}"/>
              </a:ext>
            </a:extLst>
          </p:cNvPr>
          <p:cNvGraphicFramePr>
            <a:graphicFrameLocks/>
          </p:cNvGraphicFramePr>
          <p:nvPr>
            <p:extLst>
              <p:ext uri="{D42A27DB-BD31-4B8C-83A1-F6EECF244321}">
                <p14:modId xmlns:p14="http://schemas.microsoft.com/office/powerpoint/2010/main" val="474029967"/>
              </p:ext>
            </p:extLst>
          </p:nvPr>
        </p:nvGraphicFramePr>
        <p:xfrm>
          <a:off x="5656333" y="1997863"/>
          <a:ext cx="5898358" cy="41119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3478974"/>
      </p:ext>
    </p:extLst>
  </p:cSld>
  <p:clrMapOvr>
    <a:masterClrMapping/>
  </p:clrMapOvr>
  <p:transition advTm="3000">
    <p:pull/>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64045A-0363-7745-8545-7B0B2EC7152D}"/>
              </a:ext>
            </a:extLst>
          </p:cNvPr>
          <p:cNvSpPr/>
          <p:nvPr/>
        </p:nvSpPr>
        <p:spPr>
          <a:xfrm>
            <a:off x="881788" y="846468"/>
            <a:ext cx="9162275" cy="5123905"/>
          </a:xfrm>
          <a:prstGeom prst="rect">
            <a:avLst/>
          </a:prstGeom>
          <a:blipFill dpi="0" rotWithShape="1">
            <a:blip r:embed="rId3">
              <a:alphaModFix amt="5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5D24E4CC-3722-1242-9C3A-05277E82B8AC}"/>
              </a:ext>
            </a:extLst>
          </p:cNvPr>
          <p:cNvSpPr txBox="1"/>
          <p:nvPr/>
        </p:nvSpPr>
        <p:spPr>
          <a:xfrm>
            <a:off x="881788" y="846468"/>
            <a:ext cx="6252060" cy="523220"/>
          </a:xfrm>
          <a:prstGeom prst="rect">
            <a:avLst/>
          </a:prstGeom>
          <a:noFill/>
        </p:spPr>
        <p:txBody>
          <a:bodyPr wrap="square" rtlCol="0">
            <a:spAutoFit/>
          </a:bodyPr>
          <a:lstStyle/>
          <a:p>
            <a:r>
              <a:rPr lang="en-IE" sz="2800" b="1"/>
              <a:t>Commuting to work</a:t>
            </a:r>
            <a:endParaRPr lang="en-IE" sz="2800"/>
          </a:p>
        </p:txBody>
      </p:sp>
      <p:sp>
        <p:nvSpPr>
          <p:cNvPr id="5" name="Oval 4">
            <a:extLst>
              <a:ext uri="{FF2B5EF4-FFF2-40B4-BE49-F238E27FC236}">
                <a16:creationId xmlns:a16="http://schemas.microsoft.com/office/drawing/2014/main" id="{65AAEC3E-7DB2-3542-8EDE-1E24D366F8EF}"/>
              </a:ext>
            </a:extLst>
          </p:cNvPr>
          <p:cNvSpPr/>
          <p:nvPr/>
        </p:nvSpPr>
        <p:spPr>
          <a:xfrm rot="5400000">
            <a:off x="4130190" y="2329882"/>
            <a:ext cx="679657" cy="730437"/>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hart 8">
            <a:extLst>
              <a:ext uri="{FF2B5EF4-FFF2-40B4-BE49-F238E27FC236}">
                <a16:creationId xmlns:a16="http://schemas.microsoft.com/office/drawing/2014/main" id="{623B350E-A3C0-6E47-9C39-521393B0C429}"/>
              </a:ext>
            </a:extLst>
          </p:cNvPr>
          <p:cNvGraphicFramePr>
            <a:graphicFrameLocks/>
          </p:cNvGraphicFramePr>
          <p:nvPr>
            <p:extLst>
              <p:ext uri="{D42A27DB-BD31-4B8C-83A1-F6EECF244321}">
                <p14:modId xmlns:p14="http://schemas.microsoft.com/office/powerpoint/2010/main" val="336528745"/>
              </p:ext>
            </p:extLst>
          </p:nvPr>
        </p:nvGraphicFramePr>
        <p:xfrm>
          <a:off x="2679255" y="1706924"/>
          <a:ext cx="8875436" cy="43046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62743608"/>
      </p:ext>
    </p:extLst>
  </p:cSld>
  <p:clrMapOvr>
    <a:masterClrMapping/>
  </p:clrMapOvr>
  <p:transition advTm="3000">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8372" y="303834"/>
            <a:ext cx="11284527" cy="584775"/>
          </a:xfrm>
          <a:prstGeom prst="rect">
            <a:avLst/>
          </a:prstGeom>
          <a:noFill/>
        </p:spPr>
        <p:txBody>
          <a:bodyPr wrap="square" rtlCol="0">
            <a:spAutoFit/>
          </a:bodyPr>
          <a:lstStyle/>
          <a:p>
            <a:r>
              <a:rPr lang="en-IE" sz="3200" b="1">
                <a:solidFill>
                  <a:schemeClr val="tx2"/>
                </a:solidFill>
              </a:rPr>
              <a:t>Changing for the better</a:t>
            </a:r>
          </a:p>
        </p:txBody>
      </p:sp>
      <p:sp>
        <p:nvSpPr>
          <p:cNvPr id="4" name="TextBox 3"/>
          <p:cNvSpPr txBox="1"/>
          <p:nvPr/>
        </p:nvSpPr>
        <p:spPr>
          <a:xfrm>
            <a:off x="695102" y="1121039"/>
            <a:ext cx="8882063" cy="5724644"/>
          </a:xfrm>
          <a:prstGeom prst="rect">
            <a:avLst/>
          </a:prstGeom>
          <a:noFill/>
        </p:spPr>
        <p:txBody>
          <a:bodyPr wrap="square">
            <a:spAutoFit/>
          </a:bodyPr>
          <a:lstStyle/>
          <a:p>
            <a:pPr eaLnBrk="1" fontAlgn="auto" hangingPunct="1">
              <a:spcBef>
                <a:spcPts val="0"/>
              </a:spcBef>
              <a:spcAft>
                <a:spcPts val="0"/>
              </a:spcAft>
              <a:defRPr/>
            </a:pPr>
            <a:r>
              <a:rPr lang="en-US" sz="2400" b="1">
                <a:solidFill>
                  <a:srgbClr val="579446"/>
                </a:solidFill>
                <a:latin typeface="+mn-lt"/>
              </a:rPr>
              <a:t>Transitions for knowledge - Getting ‘Smart’ about energy</a:t>
            </a:r>
          </a:p>
          <a:p>
            <a:pPr marL="285750" indent="-285750" eaLnBrk="1" fontAlgn="auto" hangingPunct="1">
              <a:spcBef>
                <a:spcPts val="0"/>
              </a:spcBef>
              <a:spcAft>
                <a:spcPts val="0"/>
              </a:spcAft>
              <a:buFont typeface="Arial"/>
              <a:buChar char="•"/>
              <a:defRPr/>
            </a:pPr>
            <a:r>
              <a:rPr lang="en-US">
                <a:latin typeface="+mn-lt"/>
              </a:rPr>
              <a:t>Understand your costs and what you’re paying for</a:t>
            </a:r>
          </a:p>
          <a:p>
            <a:pPr marL="285750" indent="-285750" eaLnBrk="1" fontAlgn="auto" hangingPunct="1">
              <a:spcBef>
                <a:spcPts val="0"/>
              </a:spcBef>
              <a:spcAft>
                <a:spcPts val="0"/>
              </a:spcAft>
              <a:buFont typeface="Arial"/>
              <a:buChar char="•"/>
              <a:defRPr/>
            </a:pPr>
            <a:r>
              <a:rPr lang="en-US">
                <a:latin typeface="+mn-lt"/>
              </a:rPr>
              <a:t>Record your energy use to check for improvements</a:t>
            </a:r>
            <a:br>
              <a:rPr lang="en-US">
                <a:latin typeface="+mn-lt"/>
              </a:rPr>
            </a:br>
            <a:endParaRPr lang="en-US">
              <a:latin typeface="+mn-lt"/>
            </a:endParaRPr>
          </a:p>
          <a:p>
            <a:pPr eaLnBrk="1" fontAlgn="auto" hangingPunct="1">
              <a:spcBef>
                <a:spcPts val="0"/>
              </a:spcBef>
              <a:spcAft>
                <a:spcPts val="0"/>
              </a:spcAft>
              <a:defRPr/>
            </a:pPr>
            <a:r>
              <a:rPr lang="en-US" sz="2400" b="1">
                <a:solidFill>
                  <a:srgbClr val="579446"/>
                </a:solidFill>
              </a:rPr>
              <a:t>Transitions for homes</a:t>
            </a:r>
          </a:p>
          <a:p>
            <a:pPr marL="285750" indent="-285750" eaLnBrk="1" fontAlgn="auto" hangingPunct="1">
              <a:spcBef>
                <a:spcPts val="0"/>
              </a:spcBef>
              <a:spcAft>
                <a:spcPts val="0"/>
              </a:spcAft>
              <a:buFont typeface="Arial"/>
              <a:buChar char="•"/>
              <a:defRPr/>
            </a:pPr>
            <a:r>
              <a:rPr lang="en-US"/>
              <a:t>How to run an energy efficient home – what to look out for and change</a:t>
            </a:r>
          </a:p>
          <a:p>
            <a:pPr marL="285750" indent="-285750" eaLnBrk="1" fontAlgn="auto" hangingPunct="1">
              <a:spcBef>
                <a:spcPts val="0"/>
              </a:spcBef>
              <a:spcAft>
                <a:spcPts val="0"/>
              </a:spcAft>
              <a:buFont typeface="Arial"/>
              <a:buChar char="•"/>
              <a:defRPr/>
            </a:pPr>
            <a:r>
              <a:rPr lang="en-US"/>
              <a:t>Appropriate efficiency upgrades – 1</a:t>
            </a:r>
            <a:r>
              <a:rPr lang="en-US" baseline="30000"/>
              <a:t>st</a:t>
            </a:r>
            <a:r>
              <a:rPr lang="en-US"/>
              <a:t> measures, 2</a:t>
            </a:r>
            <a:r>
              <a:rPr lang="en-US" baseline="30000"/>
              <a:t>nd</a:t>
            </a:r>
            <a:r>
              <a:rPr lang="en-US"/>
              <a:t> and 3</a:t>
            </a:r>
            <a:r>
              <a:rPr lang="en-US" baseline="30000"/>
              <a:t>rd</a:t>
            </a:r>
            <a:r>
              <a:rPr lang="en-US"/>
              <a:t> measures</a:t>
            </a:r>
          </a:p>
          <a:p>
            <a:pPr marL="285750" indent="-285750" eaLnBrk="1" fontAlgn="auto" hangingPunct="1">
              <a:spcBef>
                <a:spcPts val="0"/>
              </a:spcBef>
              <a:spcAft>
                <a:spcPts val="0"/>
              </a:spcAft>
              <a:buFont typeface="Arial"/>
              <a:buChar char="•"/>
              <a:defRPr/>
            </a:pPr>
            <a:r>
              <a:rPr lang="en-US"/>
              <a:t>Available supports – financial and technical</a:t>
            </a:r>
            <a:br>
              <a:rPr lang="en-US">
                <a:latin typeface="+mn-lt"/>
              </a:rPr>
            </a:br>
            <a:endParaRPr lang="en-US">
              <a:latin typeface="+mn-lt"/>
            </a:endParaRPr>
          </a:p>
          <a:p>
            <a:pPr eaLnBrk="1" fontAlgn="auto" hangingPunct="1">
              <a:spcBef>
                <a:spcPts val="0"/>
              </a:spcBef>
              <a:spcAft>
                <a:spcPts val="0"/>
              </a:spcAft>
              <a:defRPr/>
            </a:pPr>
            <a:r>
              <a:rPr lang="en-US" sz="2400" b="1">
                <a:solidFill>
                  <a:srgbClr val="579446"/>
                </a:solidFill>
              </a:rPr>
              <a:t>Transitions for transport</a:t>
            </a:r>
          </a:p>
          <a:p>
            <a:pPr marL="285750" indent="-285750" eaLnBrk="1" fontAlgn="auto" hangingPunct="1">
              <a:spcBef>
                <a:spcPts val="0"/>
              </a:spcBef>
              <a:spcAft>
                <a:spcPts val="0"/>
              </a:spcAft>
              <a:buFont typeface="Arial"/>
              <a:buChar char="•"/>
              <a:defRPr/>
            </a:pPr>
            <a:r>
              <a:rPr lang="en-US"/>
              <a:t>Public transport options</a:t>
            </a:r>
          </a:p>
          <a:p>
            <a:pPr marL="285750" indent="-285750" eaLnBrk="1" fontAlgn="auto" hangingPunct="1">
              <a:spcBef>
                <a:spcPts val="0"/>
              </a:spcBef>
              <a:spcAft>
                <a:spcPts val="0"/>
              </a:spcAft>
              <a:buFont typeface="Arial"/>
              <a:buChar char="•"/>
              <a:defRPr/>
            </a:pPr>
            <a:r>
              <a:rPr lang="en-US"/>
              <a:t>Increase cycling and walking</a:t>
            </a:r>
          </a:p>
          <a:p>
            <a:pPr marL="285750" indent="-285750" eaLnBrk="1" fontAlgn="auto" hangingPunct="1">
              <a:spcBef>
                <a:spcPts val="0"/>
              </a:spcBef>
              <a:spcAft>
                <a:spcPts val="0"/>
              </a:spcAft>
              <a:buFont typeface="Arial"/>
              <a:buChar char="•"/>
              <a:defRPr/>
            </a:pPr>
            <a:r>
              <a:rPr lang="en-US"/>
              <a:t>Working from home / remote working</a:t>
            </a:r>
          </a:p>
          <a:p>
            <a:pPr marL="285750" indent="-285750" eaLnBrk="1" fontAlgn="auto" hangingPunct="1">
              <a:spcBef>
                <a:spcPts val="0"/>
              </a:spcBef>
              <a:spcAft>
                <a:spcPts val="0"/>
              </a:spcAft>
              <a:buFont typeface="Arial"/>
              <a:buChar char="•"/>
              <a:defRPr/>
            </a:pPr>
            <a:r>
              <a:rPr lang="en-US"/>
              <a:t>Electric/hybrid vehicle options</a:t>
            </a:r>
          </a:p>
          <a:p>
            <a:pPr marL="285750" indent="-285750" eaLnBrk="1" fontAlgn="auto" hangingPunct="1">
              <a:spcBef>
                <a:spcPts val="0"/>
              </a:spcBef>
              <a:spcAft>
                <a:spcPts val="0"/>
              </a:spcAft>
              <a:buFont typeface="Arial"/>
              <a:buChar char="•"/>
              <a:defRPr/>
            </a:pPr>
            <a:endParaRPr lang="en-US">
              <a:latin typeface="+mn-lt"/>
            </a:endParaRPr>
          </a:p>
          <a:p>
            <a:pPr eaLnBrk="1" fontAlgn="auto" hangingPunct="1">
              <a:spcBef>
                <a:spcPts val="0"/>
              </a:spcBef>
              <a:spcAft>
                <a:spcPts val="0"/>
              </a:spcAft>
              <a:defRPr/>
            </a:pPr>
            <a:r>
              <a:rPr lang="en-US" sz="2400" b="1">
                <a:solidFill>
                  <a:srgbClr val="579446"/>
                </a:solidFill>
              </a:rPr>
              <a:t>Transitions for community</a:t>
            </a:r>
          </a:p>
          <a:p>
            <a:pPr marL="285750" indent="-285750" eaLnBrk="1" fontAlgn="auto" hangingPunct="1">
              <a:spcBef>
                <a:spcPts val="0"/>
              </a:spcBef>
              <a:spcAft>
                <a:spcPts val="0"/>
              </a:spcAft>
              <a:buFont typeface="Arial"/>
              <a:buChar char="•"/>
              <a:defRPr/>
            </a:pPr>
            <a:r>
              <a:rPr lang="en-US"/>
              <a:t>Work with your Sustainable Energy Community team</a:t>
            </a:r>
          </a:p>
          <a:p>
            <a:pPr marL="285750" indent="-285750" eaLnBrk="1" fontAlgn="auto" hangingPunct="1">
              <a:spcBef>
                <a:spcPts val="0"/>
              </a:spcBef>
              <a:spcAft>
                <a:spcPts val="0"/>
              </a:spcAft>
              <a:buFont typeface="Arial"/>
              <a:buChar char="•"/>
              <a:defRPr/>
            </a:pPr>
            <a:r>
              <a:rPr lang="en-US"/>
              <a:t>Establish a Roadmap to start your community transition</a:t>
            </a:r>
          </a:p>
          <a:p>
            <a:pPr marL="285750" indent="-285750" eaLnBrk="1" fontAlgn="auto" hangingPunct="1">
              <a:spcBef>
                <a:spcPts val="0"/>
              </a:spcBef>
              <a:spcAft>
                <a:spcPts val="0"/>
              </a:spcAft>
              <a:buFont typeface="Arial"/>
              <a:buChar char="•"/>
              <a:defRPr/>
            </a:pPr>
            <a:endParaRPr lang="en-US">
              <a:latin typeface="+mn-lt"/>
            </a:endParaRPr>
          </a:p>
        </p:txBody>
      </p:sp>
      <p:pic>
        <p:nvPicPr>
          <p:cNvPr id="5" name="Picture 12"/>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818821" y="4061739"/>
            <a:ext cx="1204805" cy="79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220444" y="1121039"/>
            <a:ext cx="803182" cy="1293932"/>
          </a:xfrm>
          <a:prstGeom prst="rect">
            <a:avLst/>
          </a:prstGeom>
        </p:spPr>
      </p:pic>
      <p:pic>
        <p:nvPicPr>
          <p:cNvPr id="7" name="Picture 6"/>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824619" y="2478722"/>
            <a:ext cx="1199007" cy="1052475"/>
          </a:xfrm>
          <a:prstGeom prst="rect">
            <a:avLst/>
          </a:prstGeom>
        </p:spPr>
      </p:pic>
      <p:pic>
        <p:nvPicPr>
          <p:cNvPr id="8" name="Picture 7"/>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331211" y="5131016"/>
            <a:ext cx="2734494" cy="909014"/>
          </a:xfrm>
          <a:prstGeom prst="rect">
            <a:avLst/>
          </a:prstGeom>
        </p:spPr>
      </p:pic>
    </p:spTree>
    <p:extLst>
      <p:ext uri="{BB962C8B-B14F-4D97-AF65-F5344CB8AC3E}">
        <p14:creationId xmlns:p14="http://schemas.microsoft.com/office/powerpoint/2010/main" val="2025669988"/>
      </p:ext>
    </p:extLst>
  </p:cSld>
  <p:clrMapOvr>
    <a:masterClrMapping/>
  </p:clrMapOvr>
  <p:transition advTm="0">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F6009DF1-68ED-7C43-BECD-7CA6D5E799B8}"/>
              </a:ext>
            </a:extLst>
          </p:cNvPr>
          <p:cNvSpPr>
            <a:spLocks noGrp="1"/>
          </p:cNvSpPr>
          <p:nvPr/>
        </p:nvSpPr>
        <p:spPr>
          <a:xfrm>
            <a:off x="488372" y="1090444"/>
            <a:ext cx="6369628" cy="5009861"/>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defRPr/>
            </a:pPr>
            <a:r>
              <a:rPr lang="en-IE" b="1">
                <a:solidFill>
                  <a:srgbClr val="3FA734"/>
                </a:solidFill>
              </a:rPr>
              <a:t>Investment in upgrades</a:t>
            </a:r>
            <a:r>
              <a:rPr lang="en-IE" b="1">
                <a:solidFill>
                  <a:srgbClr val="283C41"/>
                </a:solidFill>
              </a:rPr>
              <a:t> </a:t>
            </a:r>
          </a:p>
          <a:p>
            <a:pPr marL="0" indent="0">
              <a:buNone/>
              <a:defRPr/>
            </a:pPr>
            <a:r>
              <a:rPr lang="en-IE" sz="1800">
                <a:solidFill>
                  <a:srgbClr val="283C41"/>
                </a:solidFill>
              </a:rPr>
              <a:t>Built 1973.  Previous owner energy bills c.€2,500 (c. F/E2 BER)</a:t>
            </a:r>
          </a:p>
          <a:p>
            <a:pPr>
              <a:defRPr/>
            </a:pPr>
            <a:r>
              <a:rPr lang="en-IE" sz="1800">
                <a:solidFill>
                  <a:srgbClr val="283C41"/>
                </a:solidFill>
              </a:rPr>
              <a:t>Moved in 2005</a:t>
            </a:r>
          </a:p>
          <a:p>
            <a:pPr>
              <a:defRPr/>
            </a:pPr>
            <a:r>
              <a:rPr lang="en-IE" sz="1800">
                <a:solidFill>
                  <a:srgbClr val="283C41"/>
                </a:solidFill>
              </a:rPr>
              <a:t>Cavity wall insulation – Better Energy Homes</a:t>
            </a:r>
          </a:p>
          <a:p>
            <a:pPr>
              <a:defRPr/>
            </a:pPr>
            <a:r>
              <a:rPr lang="en-IE" sz="1800">
                <a:solidFill>
                  <a:srgbClr val="283C41"/>
                </a:solidFill>
              </a:rPr>
              <a:t>Boiler upgrade – Better Energy Homes</a:t>
            </a:r>
          </a:p>
          <a:p>
            <a:pPr>
              <a:defRPr/>
            </a:pPr>
            <a:r>
              <a:rPr lang="en-IE" sz="1800">
                <a:solidFill>
                  <a:srgbClr val="283C41"/>
                </a:solidFill>
              </a:rPr>
              <a:t>DIY/Renovation: </a:t>
            </a:r>
          </a:p>
          <a:p>
            <a:pPr lvl="1">
              <a:defRPr/>
            </a:pPr>
            <a:r>
              <a:rPr lang="en-IE" sz="1800">
                <a:solidFill>
                  <a:srgbClr val="283C41"/>
                </a:solidFill>
              </a:rPr>
              <a:t>Stove in the open fire</a:t>
            </a:r>
          </a:p>
          <a:p>
            <a:pPr lvl="1">
              <a:defRPr/>
            </a:pPr>
            <a:r>
              <a:rPr lang="en-IE" sz="1800">
                <a:solidFill>
                  <a:srgbClr val="283C41"/>
                </a:solidFill>
              </a:rPr>
              <a:t>Repairs/Servicing heating and hot water</a:t>
            </a:r>
          </a:p>
          <a:p>
            <a:pPr lvl="1">
              <a:defRPr/>
            </a:pPr>
            <a:r>
              <a:rPr lang="en-IE" sz="1800">
                <a:solidFill>
                  <a:srgbClr val="283C41"/>
                </a:solidFill>
              </a:rPr>
              <a:t>New insulated hot water tank</a:t>
            </a:r>
          </a:p>
          <a:p>
            <a:pPr lvl="1">
              <a:defRPr/>
            </a:pPr>
            <a:r>
              <a:rPr lang="en-IE" sz="1800">
                <a:solidFill>
                  <a:srgbClr val="283C41"/>
                </a:solidFill>
              </a:rPr>
              <a:t>Pipe lagging / draught proofing</a:t>
            </a:r>
          </a:p>
          <a:p>
            <a:pPr lvl="1">
              <a:defRPr/>
            </a:pPr>
            <a:r>
              <a:rPr lang="en-IE" sz="1800">
                <a:solidFill>
                  <a:srgbClr val="283C41"/>
                </a:solidFill>
              </a:rPr>
              <a:t>Underfloor insulation</a:t>
            </a:r>
          </a:p>
          <a:p>
            <a:pPr lvl="1">
              <a:defRPr/>
            </a:pPr>
            <a:r>
              <a:rPr lang="en-IE" sz="1800">
                <a:solidFill>
                  <a:srgbClr val="283C41"/>
                </a:solidFill>
              </a:rPr>
              <a:t>Double glazing of remaining single glazing</a:t>
            </a:r>
          </a:p>
          <a:p>
            <a:pPr lvl="1">
              <a:defRPr/>
            </a:pPr>
            <a:r>
              <a:rPr lang="en-IE" sz="1800">
                <a:solidFill>
                  <a:srgbClr val="283C41"/>
                </a:solidFill>
              </a:rPr>
              <a:t>Front &amp; rear doors</a:t>
            </a:r>
          </a:p>
          <a:p>
            <a:pPr lvl="1">
              <a:defRPr/>
            </a:pPr>
            <a:r>
              <a:rPr lang="en-IE" sz="1800">
                <a:solidFill>
                  <a:srgbClr val="283C41"/>
                </a:solidFill>
              </a:rPr>
              <a:t>Attic insulation</a:t>
            </a:r>
          </a:p>
          <a:p>
            <a:pPr>
              <a:defRPr/>
            </a:pPr>
            <a:r>
              <a:rPr lang="en-IE" sz="1800">
                <a:solidFill>
                  <a:srgbClr val="283C41"/>
                </a:solidFill>
              </a:rPr>
              <a:t>Electricity and oil monitors in place</a:t>
            </a:r>
          </a:p>
          <a:p>
            <a:pPr>
              <a:defRPr/>
            </a:pPr>
            <a:r>
              <a:rPr lang="en-IE" sz="1800">
                <a:solidFill>
                  <a:srgbClr val="283C41"/>
                </a:solidFill>
              </a:rPr>
              <a:t>Current energy bills &lt; €1,300 (c. C2 BER)</a:t>
            </a:r>
          </a:p>
          <a:p>
            <a:pPr>
              <a:defRPr/>
            </a:pPr>
            <a:r>
              <a:rPr lang="en-IE" sz="1800">
                <a:solidFill>
                  <a:srgbClr val="283C41"/>
                </a:solidFill>
              </a:rPr>
              <a:t>Electric Car – 2016 Nissan LEAF (30 kWh)</a:t>
            </a:r>
          </a:p>
        </p:txBody>
      </p:sp>
      <p:pic>
        <p:nvPicPr>
          <p:cNvPr id="24" name="Picture 23">
            <a:extLst>
              <a:ext uri="{FF2B5EF4-FFF2-40B4-BE49-F238E27FC236}">
                <a16:creationId xmlns:a16="http://schemas.microsoft.com/office/drawing/2014/main" id="{9094AA59-F362-7B49-8CEF-CD74AD24832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913040" y="5249475"/>
            <a:ext cx="2018360" cy="1468826"/>
          </a:xfrm>
          <a:prstGeom prst="rect">
            <a:avLst/>
          </a:prstGeom>
          <a:noFill/>
        </p:spPr>
      </p:pic>
      <p:pic>
        <p:nvPicPr>
          <p:cNvPr id="25" name="Picture 2">
            <a:extLst>
              <a:ext uri="{FF2B5EF4-FFF2-40B4-BE49-F238E27FC236}">
                <a16:creationId xmlns:a16="http://schemas.microsoft.com/office/drawing/2014/main" id="{1F11CC36-313C-EF4C-8634-C610824D88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444" t="23534" r="22011" b="21440"/>
          <a:stretch/>
        </p:blipFill>
        <p:spPr bwMode="auto">
          <a:xfrm>
            <a:off x="7320137" y="888609"/>
            <a:ext cx="3565459" cy="22900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 name="Content Placeholder 2">
            <a:extLst>
              <a:ext uri="{FF2B5EF4-FFF2-40B4-BE49-F238E27FC236}">
                <a16:creationId xmlns:a16="http://schemas.microsoft.com/office/drawing/2014/main" id="{3820E3A8-3150-F64B-8689-19430E5A9593}"/>
              </a:ext>
            </a:extLst>
          </p:cNvPr>
          <p:cNvSpPr>
            <a:spLocks noGrp="1"/>
          </p:cNvSpPr>
          <p:nvPr/>
        </p:nvSpPr>
        <p:spPr>
          <a:xfrm>
            <a:off x="7320136" y="3356993"/>
            <a:ext cx="6264696" cy="203157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defRPr/>
            </a:pPr>
            <a:r>
              <a:rPr lang="en-IE" sz="2400" b="1">
                <a:solidFill>
                  <a:srgbClr val="283C41"/>
                </a:solidFill>
              </a:rPr>
              <a:t>Ongoing / planned</a:t>
            </a:r>
          </a:p>
          <a:p>
            <a:pPr>
              <a:defRPr/>
            </a:pPr>
            <a:r>
              <a:rPr lang="en-IE" sz="2000">
                <a:solidFill>
                  <a:srgbClr val="283C41"/>
                </a:solidFill>
              </a:rPr>
              <a:t>LED lighting</a:t>
            </a:r>
          </a:p>
          <a:p>
            <a:pPr>
              <a:defRPr/>
            </a:pPr>
            <a:r>
              <a:rPr lang="en-IE" sz="2000">
                <a:solidFill>
                  <a:srgbClr val="283C41"/>
                </a:solidFill>
              </a:rPr>
              <a:t>Heating controls</a:t>
            </a:r>
          </a:p>
          <a:p>
            <a:pPr>
              <a:defRPr/>
            </a:pPr>
            <a:r>
              <a:rPr lang="en-IE" sz="2000">
                <a:solidFill>
                  <a:srgbClr val="283C41"/>
                </a:solidFill>
              </a:rPr>
              <a:t>Heat pump and deeper retrofit</a:t>
            </a:r>
          </a:p>
        </p:txBody>
      </p:sp>
      <p:sp>
        <p:nvSpPr>
          <p:cNvPr id="7" name="TextBox 6"/>
          <p:cNvSpPr txBox="1"/>
          <p:nvPr/>
        </p:nvSpPr>
        <p:spPr>
          <a:xfrm>
            <a:off x="488372" y="303834"/>
            <a:ext cx="11284527" cy="584775"/>
          </a:xfrm>
          <a:prstGeom prst="rect">
            <a:avLst/>
          </a:prstGeom>
          <a:noFill/>
        </p:spPr>
        <p:txBody>
          <a:bodyPr wrap="square" rtlCol="0">
            <a:spAutoFit/>
          </a:bodyPr>
          <a:lstStyle/>
          <a:p>
            <a:r>
              <a:rPr lang="en-IE" sz="3200" b="1">
                <a:solidFill>
                  <a:schemeClr val="tx2"/>
                </a:solidFill>
              </a:rPr>
              <a:t>Changing for the better</a:t>
            </a:r>
          </a:p>
        </p:txBody>
      </p:sp>
    </p:spTree>
    <p:extLst>
      <p:ext uri="{BB962C8B-B14F-4D97-AF65-F5344CB8AC3E}">
        <p14:creationId xmlns:p14="http://schemas.microsoft.com/office/powerpoint/2010/main" val="3950678090"/>
      </p:ext>
    </p:extLst>
  </p:cSld>
  <p:clrMapOvr>
    <a:masterClrMapping/>
  </p:clrMapOvr>
  <p:transition advTm="0">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4294967295"/>
          </p:nvPr>
        </p:nvSpPr>
        <p:spPr>
          <a:xfrm>
            <a:off x="0" y="798513"/>
            <a:ext cx="8229600" cy="4319587"/>
          </a:xfrm>
        </p:spPr>
        <p:txBody>
          <a:bodyPr>
            <a:normAutofit/>
          </a:bodyPr>
          <a:lstStyle/>
          <a:p>
            <a:pPr marL="0" indent="0" algn="ctr">
              <a:buNone/>
            </a:pPr>
            <a:r>
              <a:rPr lang="en-IE" sz="5400" b="1">
                <a:solidFill>
                  <a:srgbClr val="283C41"/>
                </a:solidFill>
              </a:rPr>
              <a:t>Questions</a:t>
            </a:r>
            <a:endParaRPr lang="en-IE" sz="5400">
              <a:solidFill>
                <a:srgbClr val="283C41"/>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4371" y="2335884"/>
            <a:ext cx="3338140" cy="2347797"/>
          </a:xfrm>
          <a:prstGeom prst="rect">
            <a:avLst/>
          </a:prstGeom>
        </p:spPr>
      </p:pic>
      <p:sp>
        <p:nvSpPr>
          <p:cNvPr id="12" name="Rectangle 11"/>
          <p:cNvSpPr/>
          <p:nvPr/>
        </p:nvSpPr>
        <p:spPr>
          <a:xfrm>
            <a:off x="2386608" y="2817286"/>
            <a:ext cx="3456384" cy="1384995"/>
          </a:xfrm>
          <a:prstGeom prst="rect">
            <a:avLst/>
          </a:prstGeom>
        </p:spPr>
        <p:txBody>
          <a:bodyPr wrap="square">
            <a:spAutoFit/>
          </a:bodyPr>
          <a:lstStyle/>
          <a:p>
            <a:pPr algn="ctr"/>
            <a:r>
              <a:rPr lang="en-IE" sz="2800" b="1">
                <a:solidFill>
                  <a:srgbClr val="283C41"/>
                </a:solidFill>
              </a:rPr>
              <a:t>Mel Gavin – IT Sligo</a:t>
            </a:r>
          </a:p>
          <a:p>
            <a:pPr algn="ctr"/>
            <a:r>
              <a:rPr lang="en-IE" sz="2800" b="1">
                <a:solidFill>
                  <a:srgbClr val="283C41"/>
                </a:solidFill>
                <a:hlinkClick r:id="rId4"/>
              </a:rPr>
              <a:t>Gavin.mel@itsligo.ie</a:t>
            </a:r>
            <a:endParaRPr lang="en-IE" sz="2800" b="1">
              <a:solidFill>
                <a:srgbClr val="283C41"/>
              </a:solidFill>
            </a:endParaRPr>
          </a:p>
          <a:p>
            <a:pPr algn="ctr"/>
            <a:r>
              <a:rPr lang="en-IE" sz="2800" b="1">
                <a:solidFill>
                  <a:srgbClr val="283C41"/>
                </a:solidFill>
              </a:rPr>
              <a:t>086 3099184</a:t>
            </a:r>
            <a:endParaRPr lang="en-IE" sz="2800"/>
          </a:p>
        </p:txBody>
      </p:sp>
    </p:spTree>
    <p:extLst>
      <p:ext uri="{BB962C8B-B14F-4D97-AF65-F5344CB8AC3E}">
        <p14:creationId xmlns:p14="http://schemas.microsoft.com/office/powerpoint/2010/main" val="201564553"/>
      </p:ext>
    </p:extLst>
  </p:cSld>
  <p:clrMapOvr>
    <a:masterClrMapping/>
  </p:clrMapOvr>
  <p:transition advTm="3000">
    <p:pull/>
  </p:transition>
</p:sld>
</file>

<file path=ppt/theme/theme1.xml><?xml version="1.0" encoding="utf-8"?>
<a:theme xmlns:a="http://schemas.openxmlformats.org/drawingml/2006/main" name="SEA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AI" id="{80E478D0-A165-4230-844A-68F1299E9061}" vid="{7E29B98D-00B3-4ACB-995D-3C25D5F241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6A45E662172F40BCEACA62819FD312" ma:contentTypeVersion="15" ma:contentTypeDescription="Create a new document." ma:contentTypeScope="" ma:versionID="83cac2e4cec56f07112ba5241d3a758c">
  <xsd:schema xmlns:xsd="http://www.w3.org/2001/XMLSchema" xmlns:xs="http://www.w3.org/2001/XMLSchema" xmlns:p="http://schemas.microsoft.com/office/2006/metadata/properties" xmlns:ns1="http://schemas.microsoft.com/sharepoint/v3" xmlns:ns3="f968e311-b69a-4a5f-b971-a9e158fa0f25" xmlns:ns4="a064fae8-8e52-40eb-a3df-d893aa9aadea" targetNamespace="http://schemas.microsoft.com/office/2006/metadata/properties" ma:root="true" ma:fieldsID="9e4fba7ba215313886cbfcca9b62481b" ns1:_="" ns3:_="" ns4:_="">
    <xsd:import namespace="http://schemas.microsoft.com/sharepoint/v3"/>
    <xsd:import namespace="f968e311-b69a-4a5f-b971-a9e158fa0f25"/>
    <xsd:import namespace="a064fae8-8e52-40eb-a3df-d893aa9aade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1:_ip_UnifiedCompliancePolicyProperties" minOccurs="0"/>
                <xsd:element ref="ns1:_ip_UnifiedCompliancePolicyUIAc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description="" ma:hidden="true" ma:internalName="_ip_UnifiedCompliancePolicyProperties">
      <xsd:simpleType>
        <xsd:restriction base="dms:Note"/>
      </xsd:simpleType>
    </xsd:element>
    <xsd:element name="_ip_UnifiedCompliancePolicyUIAction" ma:index="17"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68e311-b69a-4a5f-b971-a9e158fa0f2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064fae8-8e52-40eb-a3df-d893aa9aade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10CB8A-D588-4A8E-86A9-912296E59DC3}">
  <ds:schemaRefs>
    <ds:schemaRef ds:uri="a064fae8-8e52-40eb-a3df-d893aa9aadea"/>
    <ds:schemaRef ds:uri="f968e311-b69a-4a5f-b971-a9e158fa0f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E703ED7-CFF7-4AE4-81E8-6987A01B3801}">
  <ds:schemaRefs>
    <ds:schemaRef ds:uri="a064fae8-8e52-40eb-a3df-d893aa9aadea"/>
    <ds:schemaRef ds:uri="f968e311-b69a-4a5f-b971-a9e158fa0f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25D8600-8A4D-4379-9E04-98414C1816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SEAI</Template>
  <Application>Microsoft Office PowerPoint</Application>
  <PresentationFormat>Widescreen</PresentationFormat>
  <Slides>31</Slides>
  <Notes>31</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SEAI</vt:lpstr>
      <vt:lpstr>PowerPoint Presentation</vt:lpstr>
      <vt:lpstr>Community Briefing</vt:lpstr>
      <vt:lpstr>What is a Sustainable Energy Community?</vt:lpstr>
      <vt:lpstr>PowerPoint Presentation</vt:lpstr>
      <vt:lpstr>PowerPoint Presentation</vt:lpstr>
      <vt:lpstr>The Sustainable Energy Communities Network</vt:lpstr>
      <vt:lpstr>The Sustainable Energy Communities Network</vt:lpstr>
      <vt:lpstr>A diverse network of skills and interests</vt:lpstr>
      <vt:lpstr>What are the benefits of joining the network?</vt:lpstr>
      <vt:lpstr>PowerPoint Presentation</vt:lpstr>
      <vt:lpstr>The Partnership Approach</vt:lpstr>
      <vt:lpstr>The Partnership Approach – the next steps</vt:lpstr>
      <vt:lpstr>The Energy Master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Energy Consulting</dc:title>
  <dc:creator>Anita Lynn</dc:creator>
  <cp:revision>1</cp:revision>
  <cp:lastPrinted>2018-08-15T11:40:32Z</cp:lastPrinted>
  <dcterms:created xsi:type="dcterms:W3CDTF">2018-02-14T10:49:49Z</dcterms:created>
  <dcterms:modified xsi:type="dcterms:W3CDTF">2020-09-29T17:11:24Z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0x0101000D6A45E662172F40BCEACA62819FD312</vt:lpwstr>
  </property>
  <property fmtid="{D5CDD505-2E9C-101B-9397-08002B2CF9AE}" pid="3" name="AuthorIds_UIVersion_4096">
    <vt:lpwstr>3</vt:lpwstr>
  </property>
  <property fmtid="{D5CDD505-2E9C-101B-9397-08002B2CF9AE}" pid="4" name="_dlc_DocIdItemGuid">
    <vt:lpwstr>5cfe1bdc-4273-4fe6-8ac4-11cd06f9c0fa</vt:lpwstr>
  </property>
</Properties>
</file>